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1.xml" ContentType="application/vnd.openxmlformats-officedocument.themeOverr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2.xml" ContentType="application/vnd.openxmlformats-officedocument.themeOverr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notesMasterIdLst>
    <p:notesMasterId r:id="rId13"/>
  </p:notesMasterIdLst>
  <p:sldIdLst>
    <p:sldId id="256" r:id="rId2"/>
    <p:sldId id="257" r:id="rId3"/>
    <p:sldId id="258" r:id="rId4"/>
    <p:sldId id="259" r:id="rId5"/>
    <p:sldId id="260" r:id="rId6"/>
    <p:sldId id="263" r:id="rId7"/>
    <p:sldId id="261" r:id="rId8"/>
    <p:sldId id="264" r:id="rId9"/>
    <p:sldId id="262"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KUMAR%20ANKIT\Desktop\kumar%20Ankit%20final%20dashboard%20excel.xlsm"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1.xlsx"/></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2.xlsx"/></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3.xlsx"/></Relationships>
</file>

<file path=ppt/charts/_rels/chart2.xml.rels><?xml version="1.0" encoding="UTF-8" standalone="yes"?>
<Relationships xmlns="http://schemas.openxmlformats.org/package/2006/relationships"><Relationship Id="rId3" Type="http://schemas.openxmlformats.org/officeDocument/2006/relationships/oleObject" Target="file:///C:\Users\KUMAR%20ANKIT\Desktop\kumar%20Ankit%20final%20dashboard%20excel.xlsm"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KUMAR%20ANKIT\Desktop\kumar%20Ankit%20final%20dashboard%20excel.xlsm"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KUMAR%20ANKIT\Desktop\kumar%20Ankit%20final%20dashboard%20excel.xlsm"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KUMAR%20ANKIT\Desktop\kumar%20Ankit%20final%20dashboard%20excel.xlsm"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KUMAR%20ANKIT\Desktop\kumar%20Ankit%20final%20dashboard%20excel.xlsm"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KUMAR%20ANKIT\Desktop\kumar%20Ankit%20final%20dashboard%20excel.xlsm"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KUMAR%20ANKIT\Desktop\kumar%20Ankit%20final%20dashboard%20excel.xlsm"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KUMAR%20ANKIT\Desktop\kumar%20Ankit%20final%20dashboard%20excel.xlsm"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[kumar Ankit final dashboard excel.xlsm]Sheet1!PivotTable1</c:name>
    <c:fmtId val="11"/>
  </c:pivotSource>
  <c:chart>
    <c:title>
      <c:tx>
        <c:rich>
          <a:bodyPr rot="0" spcFirstLastPara="1" vertOverflow="ellipsis" vert="horz" wrap="square" anchor="ctr" anchorCtr="1"/>
          <a:lstStyle/>
          <a:p>
            <a:pPr>
              <a:defRPr sz="1100" b="1" i="0" u="none" strike="noStrike" kern="1200" baseline="0">
                <a:solidFill>
                  <a:schemeClr val="dk1">
                    <a:lumMod val="75000"/>
                    <a:lumOff val="25000"/>
                  </a:schemeClr>
                </a:solidFill>
                <a:latin typeface="+mn-lt"/>
                <a:ea typeface="+mn-ea"/>
                <a:cs typeface="+mn-cs"/>
              </a:defRPr>
            </a:pPr>
            <a:r>
              <a:rPr lang="en-IN" sz="1400"/>
              <a:t>most no matches played by a  player in all seasons </a:t>
            </a:r>
          </a:p>
        </c:rich>
      </c:tx>
      <c:layout>
        <c:manualLayout>
          <c:xMode val="edge"/>
          <c:yMode val="edge"/>
          <c:x val="0.15366781305508506"/>
          <c:y val="8.5825370836852571E-2"/>
        </c:manualLayout>
      </c:layout>
      <c:overlay val="0"/>
      <c:spPr>
        <a:noFill/>
        <a:ln>
          <a:noFill/>
        </a:ln>
        <a:effectLst/>
      </c:spPr>
      <c:txPr>
        <a:bodyPr rot="0" spcFirstLastPara="1" vertOverflow="ellipsis" vert="horz" wrap="square" anchor="ctr" anchorCtr="1"/>
        <a:lstStyle/>
        <a:p>
          <a:pPr>
            <a:defRPr sz="11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1"/>
          </a:solidFill>
          <a:ln>
            <a:noFill/>
          </a:ln>
          <a:effectLst>
            <a:outerShdw blurRad="254000" sx="102000" sy="102000" algn="ctr" rotWithShape="0">
              <a:prstClr val="black">
                <a:alpha val="20000"/>
              </a:prstClr>
            </a:outerShdw>
          </a:effectLst>
        </c:spPr>
      </c:pivotFmt>
      <c:pivotFmt>
        <c:idx val="2"/>
        <c:spPr>
          <a:solidFill>
            <a:schemeClr val="accent1"/>
          </a:solidFill>
          <a:ln>
            <a:noFill/>
          </a:ln>
          <a:effectLst>
            <a:outerShdw blurRad="254000" sx="102000" sy="102000" algn="ctr" rotWithShape="0">
              <a:prstClr val="black">
                <a:alpha val="20000"/>
              </a:prstClr>
            </a:outerShdw>
          </a:effectLst>
        </c:spPr>
      </c:pivotFmt>
      <c:pivotFmt>
        <c:idx val="3"/>
        <c:spPr>
          <a:solidFill>
            <a:schemeClr val="accent1"/>
          </a:solidFill>
          <a:ln>
            <a:noFill/>
          </a:ln>
          <a:effectLst>
            <a:outerShdw blurRad="254000" sx="102000" sy="102000" algn="ctr" rotWithShape="0">
              <a:prstClr val="black">
                <a:alpha val="20000"/>
              </a:prstClr>
            </a:outerShdw>
          </a:effectLst>
        </c:spPr>
      </c:pivotFmt>
      <c:pivotFmt>
        <c:idx val="4"/>
        <c:spPr>
          <a:solidFill>
            <a:schemeClr val="accent1"/>
          </a:solidFill>
          <a:ln>
            <a:noFill/>
          </a:ln>
          <a:effectLst>
            <a:outerShdw blurRad="254000" sx="102000" sy="102000" algn="ctr" rotWithShape="0">
              <a:prstClr val="black">
                <a:alpha val="20000"/>
              </a:prstClr>
            </a:outerShdw>
          </a:effectLst>
        </c:spPr>
      </c:pivotFmt>
      <c:pivotFmt>
        <c:idx val="5"/>
        <c:spPr>
          <a:solidFill>
            <a:schemeClr val="accent1"/>
          </a:solidFill>
          <a:ln>
            <a:noFill/>
          </a:ln>
          <a:effectLst>
            <a:outerShdw blurRad="254000" sx="102000" sy="102000" algn="ctr" rotWithShape="0">
              <a:prstClr val="black">
                <a:alpha val="20000"/>
              </a:prstClr>
            </a:outerShdw>
          </a:effectLst>
        </c:spPr>
      </c:pivotFmt>
      <c:pivotFmt>
        <c:idx val="6"/>
        <c:spPr>
          <a:solidFill>
            <a:schemeClr val="accent1"/>
          </a:solidFill>
          <a:ln>
            <a:noFill/>
          </a:ln>
          <a:effectLst>
            <a:outerShdw blurRad="254000" sx="102000" sy="102000" algn="ctr" rotWithShape="0">
              <a:prstClr val="black">
                <a:alpha val="20000"/>
              </a:prstClr>
            </a:outerShdw>
          </a:effectLst>
        </c:spPr>
      </c:pivotFmt>
      <c:pivotFmt>
        <c:idx val="7"/>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8"/>
        <c:spPr>
          <a:solidFill>
            <a:schemeClr val="accent1"/>
          </a:solidFill>
          <a:ln>
            <a:noFill/>
          </a:ln>
          <a:effectLst>
            <a:outerShdw blurRad="254000" sx="102000" sy="102000" algn="ctr" rotWithShape="0">
              <a:prstClr val="black">
                <a:alpha val="20000"/>
              </a:prstClr>
            </a:outerShdw>
          </a:effectLst>
        </c:spPr>
      </c:pivotFmt>
      <c:pivotFmt>
        <c:idx val="9"/>
        <c:spPr>
          <a:solidFill>
            <a:schemeClr val="accent1"/>
          </a:solidFill>
          <a:ln>
            <a:noFill/>
          </a:ln>
          <a:effectLst>
            <a:outerShdw blurRad="254000" sx="102000" sy="102000" algn="ctr" rotWithShape="0">
              <a:prstClr val="black">
                <a:alpha val="20000"/>
              </a:prstClr>
            </a:outerShdw>
          </a:effectLst>
        </c:spPr>
      </c:pivotFmt>
      <c:pivotFmt>
        <c:idx val="10"/>
        <c:spPr>
          <a:solidFill>
            <a:schemeClr val="accent1"/>
          </a:solidFill>
          <a:ln>
            <a:noFill/>
          </a:ln>
          <a:effectLst>
            <a:outerShdw blurRad="254000" sx="102000" sy="102000" algn="ctr" rotWithShape="0">
              <a:prstClr val="black">
                <a:alpha val="20000"/>
              </a:prstClr>
            </a:outerShdw>
          </a:effectLst>
        </c:spPr>
      </c:pivotFmt>
      <c:pivotFmt>
        <c:idx val="11"/>
        <c:spPr>
          <a:solidFill>
            <a:schemeClr val="accent1"/>
          </a:solidFill>
          <a:ln>
            <a:noFill/>
          </a:ln>
          <a:effectLst>
            <a:outerShdw blurRad="254000" sx="102000" sy="102000" algn="ctr" rotWithShape="0">
              <a:prstClr val="black">
                <a:alpha val="20000"/>
              </a:prstClr>
            </a:outerShdw>
          </a:effectLst>
        </c:spPr>
      </c:pivotFmt>
      <c:pivotFmt>
        <c:idx val="12"/>
        <c:spPr>
          <a:solidFill>
            <a:schemeClr val="accent1"/>
          </a:solidFill>
          <a:ln>
            <a:noFill/>
          </a:ln>
          <a:effectLst>
            <a:outerShdw blurRad="254000" sx="102000" sy="102000" algn="ctr" rotWithShape="0">
              <a:prstClr val="black">
                <a:alpha val="20000"/>
              </a:prstClr>
            </a:outerShdw>
          </a:effectLst>
        </c:spPr>
      </c:pivotFmt>
      <c:pivotFmt>
        <c:idx val="13"/>
        <c:spPr>
          <a:solidFill>
            <a:schemeClr val="accent1"/>
          </a:solidFill>
          <a:ln>
            <a:noFill/>
          </a:ln>
          <a:effectLst>
            <a:outerShdw blurRad="254000" sx="102000" sy="102000" algn="ctr" rotWithShape="0">
              <a:prstClr val="black">
                <a:alpha val="20000"/>
              </a:prstClr>
            </a:outerShdw>
          </a:effectLst>
        </c:spPr>
      </c:pivotFmt>
      <c:pivotFmt>
        <c:idx val="14"/>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5"/>
        <c:spPr>
          <a:solidFill>
            <a:schemeClr val="accent1"/>
          </a:solidFill>
          <a:ln>
            <a:noFill/>
          </a:ln>
          <a:effectLst>
            <a:outerShdw blurRad="254000" sx="102000" sy="102000" algn="ctr" rotWithShape="0">
              <a:prstClr val="black">
                <a:alpha val="20000"/>
              </a:prstClr>
            </a:outerShdw>
          </a:effectLst>
        </c:spPr>
      </c:pivotFmt>
      <c:pivotFmt>
        <c:idx val="16"/>
        <c:spPr>
          <a:solidFill>
            <a:schemeClr val="accent1"/>
          </a:solidFill>
          <a:ln>
            <a:noFill/>
          </a:ln>
          <a:effectLst>
            <a:outerShdw blurRad="254000" sx="102000" sy="102000" algn="ctr" rotWithShape="0">
              <a:prstClr val="black">
                <a:alpha val="20000"/>
              </a:prstClr>
            </a:outerShdw>
          </a:effectLst>
        </c:spPr>
      </c:pivotFmt>
      <c:pivotFmt>
        <c:idx val="17"/>
        <c:spPr>
          <a:solidFill>
            <a:schemeClr val="accent1"/>
          </a:solidFill>
          <a:ln>
            <a:noFill/>
          </a:ln>
          <a:effectLst>
            <a:outerShdw blurRad="254000" sx="102000" sy="102000" algn="ctr" rotWithShape="0">
              <a:prstClr val="black">
                <a:alpha val="20000"/>
              </a:prstClr>
            </a:outerShdw>
          </a:effectLst>
        </c:spPr>
      </c:pivotFmt>
      <c:pivotFmt>
        <c:idx val="18"/>
        <c:spPr>
          <a:solidFill>
            <a:schemeClr val="accent1"/>
          </a:solidFill>
          <a:ln>
            <a:noFill/>
          </a:ln>
          <a:effectLst>
            <a:outerShdw blurRad="254000" sx="102000" sy="102000" algn="ctr" rotWithShape="0">
              <a:prstClr val="black">
                <a:alpha val="20000"/>
              </a:prstClr>
            </a:outerShdw>
          </a:effectLst>
        </c:spPr>
      </c:pivotFmt>
      <c:pivotFmt>
        <c:idx val="19"/>
        <c:spPr>
          <a:solidFill>
            <a:schemeClr val="accent1"/>
          </a:solidFill>
          <a:ln>
            <a:noFill/>
          </a:ln>
          <a:effectLst>
            <a:outerShdw blurRad="254000" sx="102000" sy="102000" algn="ctr" rotWithShape="0">
              <a:prstClr val="black">
                <a:alpha val="20000"/>
              </a:prstClr>
            </a:outerShdw>
          </a:effectLst>
        </c:spPr>
      </c:pivotFmt>
      <c:pivotFmt>
        <c:idx val="20"/>
        <c:spPr>
          <a:solidFill>
            <a:schemeClr val="accent1"/>
          </a:solidFill>
          <a:ln>
            <a:noFill/>
          </a:ln>
          <a:effectLst>
            <a:outerShdw blurRad="254000" sx="102000" sy="102000" algn="ctr" rotWithShape="0">
              <a:prstClr val="black">
                <a:alpha val="20000"/>
              </a:prstClr>
            </a:outerShdw>
          </a:effectLst>
        </c:spPr>
      </c:pivotFmt>
      <c:pivotFmt>
        <c:idx val="21"/>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22"/>
        <c:spPr>
          <a:solidFill>
            <a:schemeClr val="accent1"/>
          </a:solidFill>
          <a:ln>
            <a:noFill/>
          </a:ln>
          <a:effectLst>
            <a:outerShdw blurRad="254000" sx="102000" sy="102000" algn="ctr" rotWithShape="0">
              <a:prstClr val="black">
                <a:alpha val="20000"/>
              </a:prstClr>
            </a:outerShdw>
          </a:effectLst>
        </c:spPr>
      </c:pivotFmt>
      <c:pivotFmt>
        <c:idx val="23"/>
        <c:spPr>
          <a:solidFill>
            <a:schemeClr val="accent1"/>
          </a:solidFill>
          <a:ln>
            <a:noFill/>
          </a:ln>
          <a:effectLst>
            <a:outerShdw blurRad="254000" sx="102000" sy="102000" algn="ctr" rotWithShape="0">
              <a:prstClr val="black">
                <a:alpha val="20000"/>
              </a:prstClr>
            </a:outerShdw>
          </a:effectLst>
        </c:spPr>
      </c:pivotFmt>
      <c:pivotFmt>
        <c:idx val="24"/>
        <c:spPr>
          <a:solidFill>
            <a:schemeClr val="accent1"/>
          </a:solidFill>
          <a:ln>
            <a:noFill/>
          </a:ln>
          <a:effectLst>
            <a:outerShdw blurRad="254000" sx="102000" sy="102000" algn="ctr" rotWithShape="0">
              <a:prstClr val="black">
                <a:alpha val="20000"/>
              </a:prstClr>
            </a:outerShdw>
          </a:effectLst>
        </c:spPr>
      </c:pivotFmt>
      <c:pivotFmt>
        <c:idx val="25"/>
        <c:spPr>
          <a:solidFill>
            <a:schemeClr val="accent1"/>
          </a:solidFill>
          <a:ln>
            <a:noFill/>
          </a:ln>
          <a:effectLst>
            <a:outerShdw blurRad="254000" sx="102000" sy="102000" algn="ctr" rotWithShape="0">
              <a:prstClr val="black">
                <a:alpha val="20000"/>
              </a:prstClr>
            </a:outerShdw>
          </a:effectLst>
        </c:spPr>
      </c:pivotFmt>
      <c:pivotFmt>
        <c:idx val="26"/>
        <c:spPr>
          <a:solidFill>
            <a:schemeClr val="accent1"/>
          </a:solidFill>
          <a:ln>
            <a:noFill/>
          </a:ln>
          <a:effectLst>
            <a:outerShdw blurRad="254000" sx="102000" sy="102000" algn="ctr" rotWithShape="0">
              <a:prstClr val="black">
                <a:alpha val="20000"/>
              </a:prstClr>
            </a:outerShdw>
          </a:effectLst>
        </c:spPr>
      </c:pivotFmt>
      <c:pivotFmt>
        <c:idx val="27"/>
        <c:spPr>
          <a:solidFill>
            <a:schemeClr val="accent1"/>
          </a:solidFill>
          <a:ln>
            <a:noFill/>
          </a:ln>
          <a:effectLst>
            <a:outerShdw blurRad="254000" sx="102000" sy="102000" algn="ctr" rotWithShape="0">
              <a:prstClr val="black">
                <a:alpha val="20000"/>
              </a:prstClr>
            </a:outerShdw>
          </a:effectLst>
        </c:spPr>
      </c:pivotFmt>
      <c:pivotFmt>
        <c:idx val="28"/>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29"/>
        <c:spPr>
          <a:solidFill>
            <a:schemeClr val="accent1"/>
          </a:solidFill>
          <a:ln>
            <a:noFill/>
          </a:ln>
          <a:effectLst>
            <a:outerShdw blurRad="254000" sx="102000" sy="102000" algn="ctr" rotWithShape="0">
              <a:prstClr val="black">
                <a:alpha val="20000"/>
              </a:prstClr>
            </a:outerShdw>
          </a:effectLst>
        </c:spPr>
      </c:pivotFmt>
      <c:pivotFmt>
        <c:idx val="30"/>
        <c:spPr>
          <a:solidFill>
            <a:schemeClr val="accent1"/>
          </a:solidFill>
          <a:ln>
            <a:noFill/>
          </a:ln>
          <a:effectLst>
            <a:outerShdw blurRad="254000" sx="102000" sy="102000" algn="ctr" rotWithShape="0">
              <a:prstClr val="black">
                <a:alpha val="20000"/>
              </a:prstClr>
            </a:outerShdw>
          </a:effectLst>
        </c:spPr>
      </c:pivotFmt>
      <c:pivotFmt>
        <c:idx val="31"/>
        <c:spPr>
          <a:solidFill>
            <a:schemeClr val="accent1"/>
          </a:solidFill>
          <a:ln>
            <a:noFill/>
          </a:ln>
          <a:effectLst>
            <a:outerShdw blurRad="254000" sx="102000" sy="102000" algn="ctr" rotWithShape="0">
              <a:prstClr val="black">
                <a:alpha val="20000"/>
              </a:prstClr>
            </a:outerShdw>
          </a:effectLst>
        </c:spPr>
      </c:pivotFmt>
      <c:pivotFmt>
        <c:idx val="32"/>
        <c:spPr>
          <a:solidFill>
            <a:schemeClr val="accent1"/>
          </a:solidFill>
          <a:ln>
            <a:noFill/>
          </a:ln>
          <a:effectLst>
            <a:outerShdw blurRad="254000" sx="102000" sy="102000" algn="ctr" rotWithShape="0">
              <a:prstClr val="black">
                <a:alpha val="20000"/>
              </a:prstClr>
            </a:outerShdw>
          </a:effectLst>
        </c:spPr>
      </c:pivotFmt>
      <c:pivotFmt>
        <c:idx val="33"/>
        <c:spPr>
          <a:solidFill>
            <a:schemeClr val="accent1"/>
          </a:solidFill>
          <a:ln>
            <a:noFill/>
          </a:ln>
          <a:effectLst>
            <a:outerShdw blurRad="254000" sx="102000" sy="102000" algn="ctr" rotWithShape="0">
              <a:prstClr val="black">
                <a:alpha val="20000"/>
              </a:prstClr>
            </a:outerShdw>
          </a:effectLst>
        </c:spPr>
      </c:pivotFmt>
      <c:pivotFmt>
        <c:idx val="34"/>
        <c:spPr>
          <a:solidFill>
            <a:schemeClr val="accent1"/>
          </a:solidFill>
          <a:ln>
            <a:noFill/>
          </a:ln>
          <a:effectLst>
            <a:outerShdw blurRad="254000" sx="102000" sy="102000" algn="ctr" rotWithShape="0">
              <a:prstClr val="black">
                <a:alpha val="20000"/>
              </a:prstClr>
            </a:outerShdw>
          </a:effectLst>
        </c:spPr>
      </c:pivotFmt>
      <c:pivotFmt>
        <c:idx val="35"/>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36"/>
        <c:spPr>
          <a:solidFill>
            <a:schemeClr val="accent1"/>
          </a:solidFill>
          <a:ln>
            <a:noFill/>
          </a:ln>
          <a:effectLst>
            <a:outerShdw blurRad="254000" sx="102000" sy="102000" algn="ctr" rotWithShape="0">
              <a:prstClr val="black">
                <a:alpha val="20000"/>
              </a:prstClr>
            </a:outerShdw>
          </a:effectLst>
        </c:spPr>
      </c:pivotFmt>
      <c:pivotFmt>
        <c:idx val="37"/>
        <c:spPr>
          <a:solidFill>
            <a:schemeClr val="accent1"/>
          </a:solidFill>
          <a:ln>
            <a:noFill/>
          </a:ln>
          <a:effectLst>
            <a:outerShdw blurRad="254000" sx="102000" sy="102000" algn="ctr" rotWithShape="0">
              <a:prstClr val="black">
                <a:alpha val="20000"/>
              </a:prstClr>
            </a:outerShdw>
          </a:effectLst>
        </c:spPr>
      </c:pivotFmt>
      <c:pivotFmt>
        <c:idx val="38"/>
        <c:spPr>
          <a:solidFill>
            <a:schemeClr val="accent1"/>
          </a:solidFill>
          <a:ln>
            <a:noFill/>
          </a:ln>
          <a:effectLst>
            <a:outerShdw blurRad="254000" sx="102000" sy="102000" algn="ctr" rotWithShape="0">
              <a:prstClr val="black">
                <a:alpha val="20000"/>
              </a:prstClr>
            </a:outerShdw>
          </a:effectLst>
        </c:spPr>
      </c:pivotFmt>
      <c:pivotFmt>
        <c:idx val="39"/>
        <c:spPr>
          <a:solidFill>
            <a:schemeClr val="accent1"/>
          </a:solidFill>
          <a:ln>
            <a:noFill/>
          </a:ln>
          <a:effectLst>
            <a:outerShdw blurRad="254000" sx="102000" sy="102000" algn="ctr" rotWithShape="0">
              <a:prstClr val="black">
                <a:alpha val="20000"/>
              </a:prstClr>
            </a:outerShdw>
          </a:effectLst>
        </c:spPr>
      </c:pivotFmt>
      <c:pivotFmt>
        <c:idx val="40"/>
        <c:spPr>
          <a:solidFill>
            <a:schemeClr val="accent1"/>
          </a:solidFill>
          <a:ln>
            <a:noFill/>
          </a:ln>
          <a:effectLst>
            <a:outerShdw blurRad="254000" sx="102000" sy="102000" algn="ctr" rotWithShape="0">
              <a:prstClr val="black">
                <a:alpha val="20000"/>
              </a:prstClr>
            </a:outerShdw>
          </a:effectLst>
        </c:spPr>
      </c:pivotFmt>
      <c:pivotFmt>
        <c:idx val="41"/>
        <c:spPr>
          <a:solidFill>
            <a:schemeClr val="accent1"/>
          </a:solidFill>
          <a:ln>
            <a:noFill/>
          </a:ln>
          <a:effectLst>
            <a:outerShdw blurRad="254000" sx="102000" sy="102000" algn="ctr" rotWithShape="0">
              <a:prstClr val="black">
                <a:alpha val="20000"/>
              </a:prstClr>
            </a:outerShdw>
          </a:effectLst>
        </c:spPr>
      </c:pivotFmt>
      <c:pivotFmt>
        <c:idx val="42"/>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43"/>
        <c:spPr>
          <a:solidFill>
            <a:schemeClr val="accent1"/>
          </a:solidFill>
          <a:ln>
            <a:noFill/>
          </a:ln>
          <a:effectLst>
            <a:outerShdw blurRad="254000" sx="102000" sy="102000" algn="ctr" rotWithShape="0">
              <a:prstClr val="black">
                <a:alpha val="20000"/>
              </a:prstClr>
            </a:outerShdw>
          </a:effectLst>
        </c:spPr>
      </c:pivotFmt>
      <c:pivotFmt>
        <c:idx val="44"/>
        <c:spPr>
          <a:solidFill>
            <a:schemeClr val="accent1"/>
          </a:solidFill>
          <a:ln>
            <a:noFill/>
          </a:ln>
          <a:effectLst>
            <a:outerShdw blurRad="254000" sx="102000" sy="102000" algn="ctr" rotWithShape="0">
              <a:prstClr val="black">
                <a:alpha val="20000"/>
              </a:prstClr>
            </a:outerShdw>
          </a:effectLst>
        </c:spPr>
      </c:pivotFmt>
      <c:pivotFmt>
        <c:idx val="45"/>
        <c:spPr>
          <a:solidFill>
            <a:schemeClr val="accent1"/>
          </a:solidFill>
          <a:ln>
            <a:noFill/>
          </a:ln>
          <a:effectLst>
            <a:outerShdw blurRad="254000" sx="102000" sy="102000" algn="ctr" rotWithShape="0">
              <a:prstClr val="black">
                <a:alpha val="20000"/>
              </a:prstClr>
            </a:outerShdw>
          </a:effectLst>
        </c:spPr>
      </c:pivotFmt>
      <c:pivotFmt>
        <c:idx val="46"/>
        <c:spPr>
          <a:solidFill>
            <a:schemeClr val="accent1"/>
          </a:solidFill>
          <a:ln>
            <a:noFill/>
          </a:ln>
          <a:effectLst>
            <a:outerShdw blurRad="254000" sx="102000" sy="102000" algn="ctr" rotWithShape="0">
              <a:prstClr val="black">
                <a:alpha val="20000"/>
              </a:prstClr>
            </a:outerShdw>
          </a:effectLst>
        </c:spPr>
      </c:pivotFmt>
      <c:pivotFmt>
        <c:idx val="47"/>
        <c:spPr>
          <a:solidFill>
            <a:schemeClr val="accent1"/>
          </a:solidFill>
          <a:ln>
            <a:noFill/>
          </a:ln>
          <a:effectLst>
            <a:outerShdw blurRad="254000" sx="102000" sy="102000" algn="ctr" rotWithShape="0">
              <a:prstClr val="black">
                <a:alpha val="20000"/>
              </a:prstClr>
            </a:outerShdw>
          </a:effectLst>
        </c:spPr>
      </c:pivotFmt>
      <c:pivotFmt>
        <c:idx val="48"/>
        <c:spPr>
          <a:solidFill>
            <a:schemeClr val="accent1"/>
          </a:solidFill>
          <a:ln>
            <a:noFill/>
          </a:ln>
          <a:effectLst>
            <a:outerShdw blurRad="254000" sx="102000" sy="102000" algn="ctr" rotWithShape="0">
              <a:prstClr val="black">
                <a:alpha val="20000"/>
              </a:prstClr>
            </a:outerShdw>
          </a:effectLst>
        </c:spPr>
      </c:pivotFmt>
    </c:pivotFmts>
    <c:plotArea>
      <c:layout>
        <c:manualLayout>
          <c:layoutTarget val="inner"/>
          <c:xMode val="edge"/>
          <c:yMode val="edge"/>
          <c:x val="0.26798981587975662"/>
          <c:y val="0.34626547831827764"/>
          <c:w val="0.37724866554602021"/>
          <c:h val="0.61794720061832764"/>
        </c:manualLayout>
      </c:layout>
      <c:pieChart>
        <c:varyColors val="1"/>
        <c:ser>
          <c:idx val="0"/>
          <c:order val="0"/>
          <c:tx>
            <c:strRef>
              <c:f>Sheet1!$B$3</c:f>
              <c:strCache>
                <c:ptCount val="1"/>
                <c:pt idx="0">
                  <c:v>Total</c:v>
                </c:pt>
              </c:strCache>
            </c:strRef>
          </c:tx>
          <c:explosion val="7"/>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CC4A-4C2C-8330-0E26235A20FF}"/>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CC4A-4C2C-8330-0E26235A20FF}"/>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CC4A-4C2C-8330-0E26235A20FF}"/>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CC4A-4C2C-8330-0E26235A20FF}"/>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CC4A-4C2C-8330-0E26235A20FF}"/>
              </c:ext>
            </c:extLst>
          </c:dPt>
          <c:dPt>
            <c:idx val="5"/>
            <c:bubble3D val="0"/>
            <c:spPr>
              <a:solidFill>
                <a:schemeClr val="accent6"/>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CC4A-4C2C-8330-0E26235A20FF}"/>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Sheet1!$A$4:$A$10</c:f>
              <c:strCache>
                <c:ptCount val="6"/>
                <c:pt idx="0">
                  <c:v>S Dhawan</c:v>
                </c:pt>
                <c:pt idx="1">
                  <c:v>SK Raina</c:v>
                </c:pt>
                <c:pt idx="2">
                  <c:v>MS Dhoni</c:v>
                </c:pt>
                <c:pt idx="3">
                  <c:v>RG Sharma</c:v>
                </c:pt>
                <c:pt idx="4">
                  <c:v>JJ Bumrah</c:v>
                </c:pt>
                <c:pt idx="5">
                  <c:v>KD Karthik</c:v>
                </c:pt>
              </c:strCache>
            </c:strRef>
          </c:cat>
          <c:val>
            <c:numRef>
              <c:f>Sheet1!$B$4:$B$10</c:f>
              <c:numCache>
                <c:formatCode>General</c:formatCode>
                <c:ptCount val="6"/>
                <c:pt idx="0">
                  <c:v>63</c:v>
                </c:pt>
                <c:pt idx="1">
                  <c:v>61</c:v>
                </c:pt>
                <c:pt idx="2">
                  <c:v>61</c:v>
                </c:pt>
                <c:pt idx="3">
                  <c:v>60</c:v>
                </c:pt>
                <c:pt idx="4">
                  <c:v>60</c:v>
                </c:pt>
                <c:pt idx="5">
                  <c:v>60</c:v>
                </c:pt>
              </c:numCache>
            </c:numRef>
          </c:val>
          <c:extLst>
            <c:ext xmlns:c16="http://schemas.microsoft.com/office/drawing/2014/chart" uri="{C3380CC4-5D6E-409C-BE32-E72D297353CC}">
              <c16:uniqueId val="{0000000C-CC4A-4C2C-8330-0E26235A20FF}"/>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[kumar Ankit final dashboard excel.xlsm]Sheet1!PivotTable11</c:name>
    <c:fmtId val="23"/>
  </c:pivotSource>
  <c:chart>
    <c:title>
      <c:tx>
        <c:rich>
          <a:bodyPr rot="0" spcFirstLastPara="1" vertOverflow="ellipsis" vert="horz" wrap="square" anchor="ctr" anchorCtr="1"/>
          <a:lstStyle/>
          <a:p>
            <a:pPr>
              <a:defRPr sz="1800" b="1" i="0" u="none" strike="noStrike" kern="1200" cap="all" spc="150" baseline="0">
                <a:solidFill>
                  <a:schemeClr val="tx1">
                    <a:lumMod val="50000"/>
                    <a:lumOff val="50000"/>
                  </a:schemeClr>
                </a:solidFill>
                <a:latin typeface="+mn-lt"/>
                <a:ea typeface="+mn-ea"/>
                <a:cs typeface="+mn-cs"/>
              </a:defRPr>
            </a:pPr>
            <a:r>
              <a:rPr lang="en-IN" sz="1100" dirty="0"/>
              <a:t>Top 5 bowler who have highest economy rate in seasons 2017-2019</a:t>
            </a:r>
          </a:p>
        </c:rich>
      </c:tx>
      <c:layout>
        <c:manualLayout>
          <c:xMode val="edge"/>
          <c:yMode val="edge"/>
          <c:x val="0.10332063083951241"/>
          <c:y val="5.360623781676413E-2"/>
        </c:manualLayout>
      </c:layout>
      <c:overlay val="0"/>
      <c:spPr>
        <a:noFill/>
        <a:ln>
          <a:noFill/>
        </a:ln>
        <a:effectLst/>
      </c:spPr>
      <c:txPr>
        <a:bodyPr rot="0" spcFirstLastPara="1" vertOverflow="ellipsis" vert="horz" wrap="square" anchor="ctr" anchorCtr="1"/>
        <a:lstStyle/>
        <a:p>
          <a:pPr>
            <a:defRPr sz="1800" b="1" i="0" u="none" strike="noStrike" kern="1200" cap="all" spc="150" baseline="0">
              <a:solidFill>
                <a:schemeClr val="tx1">
                  <a:lumMod val="50000"/>
                  <a:lumOff val="50000"/>
                </a:schemeClr>
              </a:solidFill>
              <a:latin typeface="+mn-lt"/>
              <a:ea typeface="+mn-ea"/>
              <a:cs typeface="+mn-cs"/>
            </a:defRPr>
          </a:pPr>
          <a:endParaRPr lang="en-US"/>
        </a:p>
      </c:txPr>
    </c:title>
    <c:autoTitleDeleted val="0"/>
    <c:pivotFmts>
      <c:pivotFmt>
        <c:idx val="0"/>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Sheet1!$BK$42</c:f>
              <c:strCache>
                <c:ptCount val="1"/>
                <c:pt idx="0">
                  <c:v>Total</c:v>
                </c:pt>
              </c:strCache>
            </c:strRef>
          </c:tx>
          <c:spPr>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cat>
            <c:multiLvlStrRef>
              <c:f>Sheet1!$BJ$43:$BJ$63</c:f>
              <c:multiLvlStrCache>
                <c:ptCount val="15"/>
                <c:lvl>
                  <c:pt idx="0">
                    <c:v>IPL 2017</c:v>
                  </c:pt>
                  <c:pt idx="1">
                    <c:v>IPL 2018</c:v>
                  </c:pt>
                  <c:pt idx="2">
                    <c:v>IPL 2019</c:v>
                  </c:pt>
                  <c:pt idx="3">
                    <c:v>IPL 2017</c:v>
                  </c:pt>
                  <c:pt idx="4">
                    <c:v>IPL 2018</c:v>
                  </c:pt>
                  <c:pt idx="5">
                    <c:v>IPL 2019</c:v>
                  </c:pt>
                  <c:pt idx="6">
                    <c:v>IPL 2017</c:v>
                  </c:pt>
                  <c:pt idx="7">
                    <c:v>IPL 2018</c:v>
                  </c:pt>
                  <c:pt idx="8">
                    <c:v>IPL 2019</c:v>
                  </c:pt>
                  <c:pt idx="9">
                    <c:v>IPL 2017</c:v>
                  </c:pt>
                  <c:pt idx="10">
                    <c:v>IPL 2018</c:v>
                  </c:pt>
                  <c:pt idx="11">
                    <c:v>IPL 2019</c:v>
                  </c:pt>
                  <c:pt idx="12">
                    <c:v>IPL 2017</c:v>
                  </c:pt>
                  <c:pt idx="13">
                    <c:v>IPL 2018</c:v>
                  </c:pt>
                  <c:pt idx="14">
                    <c:v>IPL 2019</c:v>
                  </c:pt>
                </c:lvl>
                <c:lvl>
                  <c:pt idx="0">
                    <c:v>BB Sran</c:v>
                  </c:pt>
                  <c:pt idx="3">
                    <c:v>BCJ Cutting</c:v>
                  </c:pt>
                  <c:pt idx="6">
                    <c:v>TG Southee</c:v>
                  </c:pt>
                  <c:pt idx="9">
                    <c:v>STR Binny</c:v>
                  </c:pt>
                  <c:pt idx="12">
                    <c:v>MP Stoinis</c:v>
                  </c:pt>
                </c:lvl>
              </c:multiLvlStrCache>
            </c:multiLvlStrRef>
          </c:cat>
          <c:val>
            <c:numRef>
              <c:f>Sheet1!$BK$43:$BK$63</c:f>
              <c:numCache>
                <c:formatCode>General</c:formatCode>
                <c:ptCount val="15"/>
                <c:pt idx="0">
                  <c:v>14.5</c:v>
                </c:pt>
                <c:pt idx="1">
                  <c:v>10.4</c:v>
                </c:pt>
                <c:pt idx="2">
                  <c:v>12.75</c:v>
                </c:pt>
                <c:pt idx="3">
                  <c:v>9.7100000000000009</c:v>
                </c:pt>
                <c:pt idx="4">
                  <c:v>9.8800000000000008</c:v>
                </c:pt>
                <c:pt idx="5">
                  <c:v>13.5</c:v>
                </c:pt>
                <c:pt idx="6">
                  <c:v>9.6</c:v>
                </c:pt>
                <c:pt idx="7">
                  <c:v>9</c:v>
                </c:pt>
                <c:pt idx="8">
                  <c:v>13.11</c:v>
                </c:pt>
                <c:pt idx="9">
                  <c:v>8.33</c:v>
                </c:pt>
                <c:pt idx="10">
                  <c:v>16.5</c:v>
                </c:pt>
                <c:pt idx="11">
                  <c:v>6.28</c:v>
                </c:pt>
                <c:pt idx="12">
                  <c:v>10.47</c:v>
                </c:pt>
                <c:pt idx="13">
                  <c:v>10.9</c:v>
                </c:pt>
                <c:pt idx="14">
                  <c:v>8.6999999999999993</c:v>
                </c:pt>
              </c:numCache>
            </c:numRef>
          </c:val>
          <c:smooth val="0"/>
          <c:extLst>
            <c:ext xmlns:c16="http://schemas.microsoft.com/office/drawing/2014/chart" uri="{C3380CC4-5D6E-409C-BE32-E72D297353CC}">
              <c16:uniqueId val="{00000000-A3CA-4FA9-8CE2-5779F8DF833A}"/>
            </c:ext>
          </c:extLst>
        </c:ser>
        <c:dLbls>
          <c:showLegendKey val="0"/>
          <c:showVal val="0"/>
          <c:showCatName val="0"/>
          <c:showSerName val="0"/>
          <c:showPercent val="0"/>
          <c:showBubbleSize val="0"/>
        </c:dLbls>
        <c:marker val="1"/>
        <c:smooth val="0"/>
        <c:axId val="646666847"/>
        <c:axId val="646676415"/>
      </c:lineChart>
      <c:catAx>
        <c:axId val="646666847"/>
        <c:scaling>
          <c:orientation val="minMax"/>
        </c:scaling>
        <c:delete val="0"/>
        <c:axPos val="b"/>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6676415"/>
        <c:crosses val="autoZero"/>
        <c:auto val="1"/>
        <c:lblAlgn val="ctr"/>
        <c:lblOffset val="100"/>
        <c:noMultiLvlLbl val="0"/>
      </c:catAx>
      <c:valAx>
        <c:axId val="646676415"/>
        <c:scaling>
          <c:orientation val="minMax"/>
        </c:scaling>
        <c:delete val="0"/>
        <c:axPos val="l"/>
        <c:majorGridlines>
          <c:spPr>
            <a:ln w="9525" cap="flat" cmpd="sng" algn="ctr">
              <a:solidFill>
                <a:schemeClr val="tx1">
                  <a:lumMod val="15000"/>
                  <a:lumOff val="85000"/>
                  <a:alpha val="32000"/>
                </a:schemeClr>
              </a:solidFill>
              <a:round/>
            </a:ln>
            <a:effectLst/>
          </c:spPr>
        </c:maj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666684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3">
        <a:lumMod val="20000"/>
        <a:lumOff val="80000"/>
      </a:schemeClr>
    </a:solidFill>
    <a:ln w="9525" cap="flat" cmpd="sng" algn="ctr">
      <a:solidFill>
        <a:schemeClr val="tx1">
          <a:lumMod val="15000"/>
          <a:lumOff val="85000"/>
        </a:schemeClr>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[kumar Ankit final dashboard excel.xlsm]Sheet1!PivotTable12</c:name>
    <c:fmtId val="22"/>
  </c:pivotSource>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IN" sz="1200" dirty="0"/>
              <a:t>Top 5 Bowler who Bowled most no of Overs in all seasons </a:t>
            </a:r>
          </a:p>
        </c:rich>
      </c:tx>
      <c:layout>
        <c:manualLayout>
          <c:xMode val="edge"/>
          <c:yMode val="edge"/>
          <c:x val="0.16357877253732253"/>
          <c:y val="2.7257989810097267E-2"/>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2"/>
          </a:soli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a:outerShdw blurRad="57150" dist="19050" dir="5400000" algn="ctr" rotWithShape="0">
              <a:srgbClr val="000000">
                <a:alpha val="63000"/>
              </a:srgbClr>
            </a:outerShdw>
          </a:effectLst>
        </c:spPr>
        <c:dLbl>
          <c:idx val="0"/>
          <c:layout>
            <c:manualLayout>
              <c:x val="0"/>
              <c:y val="-0.224577500729075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a:outerShdw blurRad="57150" dist="19050" dir="5400000" algn="ctr" rotWithShape="0">
              <a:srgbClr val="000000">
                <a:alpha val="63000"/>
              </a:srgbClr>
            </a:outerShdw>
          </a:effectLst>
        </c:spPr>
        <c:dLbl>
          <c:idx val="0"/>
          <c:layout>
            <c:manualLayout>
              <c:x val="-8.3333333333333332E-3"/>
              <c:y val="-0.184371901428988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a:outerShdw blurRad="57150" dist="19050" dir="5400000" algn="ctr" rotWithShape="0">
              <a:srgbClr val="000000">
                <a:alpha val="63000"/>
              </a:srgbClr>
            </a:outerShdw>
          </a:effectLst>
        </c:spPr>
        <c:dLbl>
          <c:idx val="0"/>
          <c:layout>
            <c:manualLayout>
              <c:x val="0"/>
              <c:y val="-0.178821813939924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a:outerShdw blurRad="57150" dist="19050" dir="5400000" algn="ctr" rotWithShape="0">
              <a:srgbClr val="000000">
                <a:alpha val="63000"/>
              </a:srgbClr>
            </a:outerShdw>
          </a:effectLst>
        </c:spPr>
        <c:dLbl>
          <c:idx val="0"/>
          <c:layout>
            <c:manualLayout>
              <c:x val="-2.7777777777777779E-3"/>
              <c:y val="-0.2045836978710994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2334857101195684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outerShdw blurRad="57150" dist="19050" dir="5400000" algn="ctr" rotWithShape="0">
              <a:srgbClr val="000000">
                <a:alpha val="63000"/>
              </a:srgbClr>
            </a:outerShdw>
          </a:effectLst>
        </c:spPr>
        <c:dLbl>
          <c:idx val="0"/>
          <c:layout>
            <c:manualLayout>
              <c:x val="-8.3333333333333332E-3"/>
              <c:y val="-0.1791870807815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163706984543598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outerShdw blurRad="57150" dist="19050" dir="5400000" algn="ctr" rotWithShape="0">
              <a:srgbClr val="000000">
                <a:alpha val="63000"/>
              </a:srgbClr>
            </a:outerShdw>
          </a:effectLst>
        </c:spPr>
        <c:dLbl>
          <c:idx val="0"/>
          <c:layout>
            <c:manualLayout>
              <c:x val="0"/>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155455672207640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2.7777777777777779E-3"/>
              <c:y val="-0.2288418635170603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0"/>
              <c:y val="-0.1550904053659959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2016783318751822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152958223972003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1.0185067526415994E-16"/>
              <c:y val="-0.1899216243802857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2.7777777777778798E-3"/>
              <c:y val="-0.2338083260425780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1852919947506562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7779E-3"/>
              <c:y val="-0.1630643044619422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676E-3"/>
              <c:y val="-0.160275226013415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238789005540974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2"/>
          </a:solidFill>
          <a:ln>
            <a:noFill/>
          </a:ln>
          <a:effectLst>
            <a:outerShdw blurRad="57150" dist="19050" dir="5400000" algn="ctr" rotWithShape="0">
              <a:srgbClr val="000000">
                <a:alpha val="63000"/>
              </a:srgbClr>
            </a:outerShdw>
          </a:effectLst>
        </c:spPr>
        <c:dLbl>
          <c:idx val="0"/>
          <c:layout>
            <c:manualLayout>
              <c:x val="-8.3333333333333332E-3"/>
              <c:y val="-0.184371901428988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2"/>
          </a:solidFill>
          <a:ln>
            <a:noFill/>
          </a:ln>
          <a:effectLst>
            <a:outerShdw blurRad="57150" dist="19050" dir="5400000" algn="ctr" rotWithShape="0">
              <a:srgbClr val="000000">
                <a:alpha val="63000"/>
              </a:srgbClr>
            </a:outerShdw>
          </a:effectLst>
        </c:spPr>
        <c:dLbl>
          <c:idx val="0"/>
          <c:layout>
            <c:manualLayout>
              <c:x val="0"/>
              <c:y val="-0.224577500729075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2"/>
          </a:solidFill>
          <a:ln>
            <a:noFill/>
          </a:ln>
          <a:effectLst>
            <a:outerShdw blurRad="57150" dist="19050" dir="5400000" algn="ctr" rotWithShape="0">
              <a:srgbClr val="000000">
                <a:alpha val="63000"/>
              </a:srgbClr>
            </a:outerShdw>
          </a:effectLst>
        </c:spPr>
        <c:dLbl>
          <c:idx val="0"/>
          <c:layout>
            <c:manualLayout>
              <c:x val="0"/>
              <c:y val="-0.178821813939924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2"/>
          </a:solidFill>
          <a:ln>
            <a:noFill/>
          </a:ln>
          <a:effectLst>
            <a:outerShdw blurRad="57150" dist="19050" dir="5400000" algn="ctr" rotWithShape="0">
              <a:srgbClr val="000000">
                <a:alpha val="63000"/>
              </a:srgbClr>
            </a:outerShdw>
          </a:effectLst>
        </c:spPr>
        <c:dLbl>
          <c:idx val="0"/>
          <c:layout>
            <c:manualLayout>
              <c:x val="-2.7777777777777779E-3"/>
              <c:y val="-0.2045836978710994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2334857101195684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a:outerShdw blurRad="57150" dist="19050" dir="5400000" algn="ctr" rotWithShape="0">
              <a:srgbClr val="000000">
                <a:alpha val="63000"/>
              </a:srgbClr>
            </a:outerShdw>
          </a:effectLst>
        </c:spPr>
        <c:dLbl>
          <c:idx val="0"/>
          <c:layout>
            <c:manualLayout>
              <c:x val="-8.3333333333333332E-3"/>
              <c:y val="-0.1791870807815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163706984543598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a:outerShdw blurRad="57150" dist="19050" dir="5400000" algn="ctr" rotWithShape="0">
              <a:srgbClr val="000000">
                <a:alpha val="63000"/>
              </a:srgbClr>
            </a:outerShdw>
          </a:effectLst>
        </c:spPr>
        <c:dLbl>
          <c:idx val="0"/>
          <c:layout>
            <c:manualLayout>
              <c:x val="0"/>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155455672207640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2.7777777777777779E-3"/>
              <c:y val="-0.2288418635170603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3"/>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0"/>
              <c:y val="-0.1550904053659959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4"/>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2016783318751822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5"/>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152958223972003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6"/>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1.0185067526415994E-16"/>
              <c:y val="-0.1899216243802857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7"/>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2.7777777777778798E-3"/>
              <c:y val="-0.2338083260425780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8"/>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1852919947506562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9"/>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7779E-3"/>
              <c:y val="-0.1630643044619422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0"/>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676E-3"/>
              <c:y val="-0.160275226013415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1"/>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238789005540974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2"/>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43"/>
        <c:spPr>
          <a:solidFill>
            <a:schemeClr val="accent2"/>
          </a:solidFill>
          <a:ln>
            <a:noFill/>
          </a:ln>
          <a:effectLst>
            <a:outerShdw blurRad="57150" dist="19050" dir="5400000" algn="ctr" rotWithShape="0">
              <a:srgbClr val="000000">
                <a:alpha val="63000"/>
              </a:srgbClr>
            </a:outerShdw>
          </a:effectLst>
        </c:spPr>
        <c:dLbl>
          <c:idx val="0"/>
          <c:layout>
            <c:manualLayout>
              <c:x val="-8.3333333333333332E-3"/>
              <c:y val="-0.184371901428988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4"/>
        <c:spPr>
          <a:solidFill>
            <a:schemeClr val="accent2"/>
          </a:solidFill>
          <a:ln>
            <a:noFill/>
          </a:ln>
          <a:effectLst>
            <a:outerShdw blurRad="57150" dist="19050" dir="5400000" algn="ctr" rotWithShape="0">
              <a:srgbClr val="000000">
                <a:alpha val="63000"/>
              </a:srgbClr>
            </a:outerShdw>
          </a:effectLst>
        </c:spPr>
        <c:dLbl>
          <c:idx val="0"/>
          <c:layout>
            <c:manualLayout>
              <c:x val="0"/>
              <c:y val="-0.224577500729075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5"/>
        <c:spPr>
          <a:solidFill>
            <a:schemeClr val="accent2"/>
          </a:solidFill>
          <a:ln>
            <a:noFill/>
          </a:ln>
          <a:effectLst>
            <a:outerShdw blurRad="57150" dist="19050" dir="5400000" algn="ctr" rotWithShape="0">
              <a:srgbClr val="000000">
                <a:alpha val="63000"/>
              </a:srgbClr>
            </a:outerShdw>
          </a:effectLst>
        </c:spPr>
        <c:dLbl>
          <c:idx val="0"/>
          <c:layout>
            <c:manualLayout>
              <c:x val="0"/>
              <c:y val="-0.178821813939924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6"/>
        <c:spPr>
          <a:solidFill>
            <a:schemeClr val="accent2"/>
          </a:solidFill>
          <a:ln>
            <a:noFill/>
          </a:ln>
          <a:effectLst>
            <a:outerShdw blurRad="57150" dist="19050" dir="5400000" algn="ctr" rotWithShape="0">
              <a:srgbClr val="000000">
                <a:alpha val="63000"/>
              </a:srgbClr>
            </a:outerShdw>
          </a:effectLst>
        </c:spPr>
        <c:dLbl>
          <c:idx val="0"/>
          <c:layout>
            <c:manualLayout>
              <c:x val="-2.7777777777777779E-3"/>
              <c:y val="-0.2045836978710994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7"/>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2334857101195684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8"/>
        <c:spPr>
          <a:solidFill>
            <a:schemeClr val="accent1"/>
          </a:solidFill>
          <a:ln>
            <a:noFill/>
          </a:ln>
          <a:effectLst>
            <a:outerShdw blurRad="57150" dist="19050" dir="5400000" algn="ctr" rotWithShape="0">
              <a:srgbClr val="000000">
                <a:alpha val="63000"/>
              </a:srgbClr>
            </a:outerShdw>
          </a:effectLst>
        </c:spPr>
        <c:dLbl>
          <c:idx val="0"/>
          <c:layout>
            <c:manualLayout>
              <c:x val="-8.3333333333333332E-3"/>
              <c:y val="-0.1791870807815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9"/>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163706984543598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0"/>
        <c:spPr>
          <a:solidFill>
            <a:schemeClr val="accent1"/>
          </a:solidFill>
          <a:ln>
            <a:noFill/>
          </a:ln>
          <a:effectLst>
            <a:outerShdw blurRad="57150" dist="19050" dir="5400000" algn="ctr" rotWithShape="0">
              <a:srgbClr val="000000">
                <a:alpha val="63000"/>
              </a:srgbClr>
            </a:outerShdw>
          </a:effectLst>
        </c:spPr>
        <c:dLbl>
          <c:idx val="0"/>
          <c:layout>
            <c:manualLayout>
              <c:x val="0"/>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1"/>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155455672207640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2"/>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3"/>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2.7777777777777779E-3"/>
              <c:y val="-0.2288418635170603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4"/>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0"/>
              <c:y val="-0.1550904053659959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5"/>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2016783318751822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6"/>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152958223972003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7"/>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1.0185067526415994E-16"/>
              <c:y val="-0.1899216243802857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8"/>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2.7777777777778798E-3"/>
              <c:y val="-0.2338083260425780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9"/>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1852919947506562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0"/>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7779E-3"/>
              <c:y val="-0.1630643044619422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1"/>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676E-3"/>
              <c:y val="-0.160275226013415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2"/>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238789005540974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3"/>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64"/>
        <c:spPr>
          <a:solidFill>
            <a:schemeClr val="accent2"/>
          </a:solidFill>
          <a:ln>
            <a:noFill/>
          </a:ln>
          <a:effectLst>
            <a:outerShdw blurRad="57150" dist="19050" dir="5400000" algn="ctr" rotWithShape="0">
              <a:srgbClr val="000000">
                <a:alpha val="63000"/>
              </a:srgbClr>
            </a:outerShdw>
          </a:effectLst>
        </c:spPr>
        <c:dLbl>
          <c:idx val="0"/>
          <c:layout>
            <c:manualLayout>
              <c:x val="-8.3333333333333332E-3"/>
              <c:y val="-0.184371901428988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5"/>
        <c:spPr>
          <a:solidFill>
            <a:schemeClr val="accent2"/>
          </a:solidFill>
          <a:ln>
            <a:noFill/>
          </a:ln>
          <a:effectLst>
            <a:outerShdw blurRad="57150" dist="19050" dir="5400000" algn="ctr" rotWithShape="0">
              <a:srgbClr val="000000">
                <a:alpha val="63000"/>
              </a:srgbClr>
            </a:outerShdw>
          </a:effectLst>
        </c:spPr>
        <c:dLbl>
          <c:idx val="0"/>
          <c:layout>
            <c:manualLayout>
              <c:x val="0"/>
              <c:y val="-0.224577500729075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6"/>
        <c:spPr>
          <a:solidFill>
            <a:schemeClr val="accent2"/>
          </a:solidFill>
          <a:ln>
            <a:noFill/>
          </a:ln>
          <a:effectLst>
            <a:outerShdw blurRad="57150" dist="19050" dir="5400000" algn="ctr" rotWithShape="0">
              <a:srgbClr val="000000">
                <a:alpha val="63000"/>
              </a:srgbClr>
            </a:outerShdw>
          </a:effectLst>
        </c:spPr>
        <c:dLbl>
          <c:idx val="0"/>
          <c:layout>
            <c:manualLayout>
              <c:x val="0"/>
              <c:y val="-0.178821813939924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7"/>
        <c:spPr>
          <a:solidFill>
            <a:schemeClr val="accent2"/>
          </a:solidFill>
          <a:ln>
            <a:noFill/>
          </a:ln>
          <a:effectLst>
            <a:outerShdw blurRad="57150" dist="19050" dir="5400000" algn="ctr" rotWithShape="0">
              <a:srgbClr val="000000">
                <a:alpha val="63000"/>
              </a:srgbClr>
            </a:outerShdw>
          </a:effectLst>
        </c:spPr>
        <c:dLbl>
          <c:idx val="0"/>
          <c:layout>
            <c:manualLayout>
              <c:x val="-2.7777777777777779E-3"/>
              <c:y val="-0.2045836978710994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8"/>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2334857101195684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9"/>
        <c:spPr>
          <a:solidFill>
            <a:schemeClr val="accent1"/>
          </a:solidFill>
          <a:ln>
            <a:noFill/>
          </a:ln>
          <a:effectLst>
            <a:outerShdw blurRad="57150" dist="19050" dir="5400000" algn="ctr" rotWithShape="0">
              <a:srgbClr val="000000">
                <a:alpha val="63000"/>
              </a:srgbClr>
            </a:outerShdw>
          </a:effectLst>
        </c:spPr>
        <c:dLbl>
          <c:idx val="0"/>
          <c:layout>
            <c:manualLayout>
              <c:x val="-8.3333333333333332E-3"/>
              <c:y val="-0.1791870807815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0"/>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163706984543598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1"/>
        <c:spPr>
          <a:solidFill>
            <a:schemeClr val="accent1"/>
          </a:solidFill>
          <a:ln>
            <a:noFill/>
          </a:ln>
          <a:effectLst>
            <a:outerShdw blurRad="57150" dist="19050" dir="5400000" algn="ctr" rotWithShape="0">
              <a:srgbClr val="000000">
                <a:alpha val="63000"/>
              </a:srgbClr>
            </a:outerShdw>
          </a:effectLst>
        </c:spPr>
        <c:dLbl>
          <c:idx val="0"/>
          <c:layout>
            <c:manualLayout>
              <c:x val="0"/>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2"/>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155455672207640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3"/>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4"/>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2.7777777777777779E-3"/>
              <c:y val="-0.2288418635170603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5"/>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0"/>
              <c:y val="-0.1550904053659959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6"/>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2016783318751822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7"/>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152958223972003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8"/>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1.0185067526415994E-16"/>
              <c:y val="-0.1899216243802857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9"/>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2.7777777777778798E-3"/>
              <c:y val="-0.2338083260425780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0"/>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1852919947506562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1"/>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7779E-3"/>
              <c:y val="-0.1630643044619422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2"/>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676E-3"/>
              <c:y val="-0.160275226013415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3"/>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238789005540974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4"/>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85"/>
        <c:spPr>
          <a:solidFill>
            <a:schemeClr val="accent2"/>
          </a:solidFill>
          <a:ln>
            <a:noFill/>
          </a:ln>
          <a:effectLst>
            <a:outerShdw blurRad="57150" dist="19050" dir="5400000" algn="ctr" rotWithShape="0">
              <a:srgbClr val="000000">
                <a:alpha val="63000"/>
              </a:srgbClr>
            </a:outerShdw>
          </a:effectLst>
        </c:spPr>
        <c:dLbl>
          <c:idx val="0"/>
          <c:layout>
            <c:manualLayout>
              <c:x val="-8.3333333333333332E-3"/>
              <c:y val="-0.184371901428988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6"/>
        <c:spPr>
          <a:solidFill>
            <a:schemeClr val="accent2"/>
          </a:solidFill>
          <a:ln>
            <a:noFill/>
          </a:ln>
          <a:effectLst>
            <a:outerShdw blurRad="57150" dist="19050" dir="5400000" algn="ctr" rotWithShape="0">
              <a:srgbClr val="000000">
                <a:alpha val="63000"/>
              </a:srgbClr>
            </a:outerShdw>
          </a:effectLst>
        </c:spPr>
        <c:dLbl>
          <c:idx val="0"/>
          <c:layout>
            <c:manualLayout>
              <c:x val="0"/>
              <c:y val="-0.224577500729075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7"/>
        <c:spPr>
          <a:solidFill>
            <a:schemeClr val="accent2"/>
          </a:solidFill>
          <a:ln>
            <a:noFill/>
          </a:ln>
          <a:effectLst>
            <a:outerShdw blurRad="57150" dist="19050" dir="5400000" algn="ctr" rotWithShape="0">
              <a:srgbClr val="000000">
                <a:alpha val="63000"/>
              </a:srgbClr>
            </a:outerShdw>
          </a:effectLst>
        </c:spPr>
        <c:dLbl>
          <c:idx val="0"/>
          <c:layout>
            <c:manualLayout>
              <c:x val="0"/>
              <c:y val="-0.178821813939924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8"/>
        <c:spPr>
          <a:solidFill>
            <a:schemeClr val="accent2"/>
          </a:solidFill>
          <a:ln>
            <a:noFill/>
          </a:ln>
          <a:effectLst>
            <a:outerShdw blurRad="57150" dist="19050" dir="5400000" algn="ctr" rotWithShape="0">
              <a:srgbClr val="000000">
                <a:alpha val="63000"/>
              </a:srgbClr>
            </a:outerShdw>
          </a:effectLst>
        </c:spPr>
        <c:dLbl>
          <c:idx val="0"/>
          <c:layout>
            <c:manualLayout>
              <c:x val="-2.7777777777777779E-3"/>
              <c:y val="-0.2045836978710994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9"/>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2334857101195684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0"/>
        <c:spPr>
          <a:solidFill>
            <a:schemeClr val="accent1"/>
          </a:solidFill>
          <a:ln>
            <a:noFill/>
          </a:ln>
          <a:effectLst>
            <a:outerShdw blurRad="57150" dist="19050" dir="5400000" algn="ctr" rotWithShape="0">
              <a:srgbClr val="000000">
                <a:alpha val="63000"/>
              </a:srgbClr>
            </a:outerShdw>
          </a:effectLst>
        </c:spPr>
        <c:dLbl>
          <c:idx val="0"/>
          <c:layout>
            <c:manualLayout>
              <c:x val="-8.3333333333333332E-3"/>
              <c:y val="-0.1791870807815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1"/>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163706984543598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2"/>
        <c:spPr>
          <a:solidFill>
            <a:schemeClr val="accent1"/>
          </a:solidFill>
          <a:ln>
            <a:noFill/>
          </a:ln>
          <a:effectLst>
            <a:outerShdw blurRad="57150" dist="19050" dir="5400000" algn="ctr" rotWithShape="0">
              <a:srgbClr val="000000">
                <a:alpha val="63000"/>
              </a:srgbClr>
            </a:outerShdw>
          </a:effectLst>
        </c:spPr>
        <c:dLbl>
          <c:idx val="0"/>
          <c:layout>
            <c:manualLayout>
              <c:x val="0"/>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3"/>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155455672207640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4"/>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5"/>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2.7777777777777779E-3"/>
              <c:y val="-0.2288418635170603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6"/>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0"/>
              <c:y val="-0.1550904053659959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7"/>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2016783318751822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8"/>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152958223972003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9"/>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1.0185067526415994E-16"/>
              <c:y val="-0.1899216243802857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0"/>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2.7777777777778798E-3"/>
              <c:y val="-0.2338083260425780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1"/>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1852919947506562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2"/>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7779E-3"/>
              <c:y val="-0.1630643044619422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3"/>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676E-3"/>
              <c:y val="-0.160275226013415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4"/>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238789005540974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5"/>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106"/>
        <c:spPr>
          <a:solidFill>
            <a:schemeClr val="accent2"/>
          </a:solidFill>
          <a:ln>
            <a:noFill/>
          </a:ln>
          <a:effectLst>
            <a:outerShdw blurRad="57150" dist="19050" dir="5400000" algn="ctr" rotWithShape="0">
              <a:srgbClr val="000000">
                <a:alpha val="63000"/>
              </a:srgbClr>
            </a:outerShdw>
          </a:effectLst>
        </c:spPr>
        <c:dLbl>
          <c:idx val="0"/>
          <c:layout>
            <c:manualLayout>
              <c:x val="-8.3333333333333332E-3"/>
              <c:y val="-0.184371901428988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7"/>
        <c:spPr>
          <a:solidFill>
            <a:schemeClr val="accent2"/>
          </a:solidFill>
          <a:ln>
            <a:noFill/>
          </a:ln>
          <a:effectLst>
            <a:outerShdw blurRad="57150" dist="19050" dir="5400000" algn="ctr" rotWithShape="0">
              <a:srgbClr val="000000">
                <a:alpha val="63000"/>
              </a:srgbClr>
            </a:outerShdw>
          </a:effectLst>
        </c:spPr>
        <c:dLbl>
          <c:idx val="0"/>
          <c:layout>
            <c:manualLayout>
              <c:x val="0"/>
              <c:y val="-0.224577500729075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8"/>
        <c:spPr>
          <a:solidFill>
            <a:schemeClr val="accent2"/>
          </a:solidFill>
          <a:ln>
            <a:noFill/>
          </a:ln>
          <a:effectLst>
            <a:outerShdw blurRad="57150" dist="19050" dir="5400000" algn="ctr" rotWithShape="0">
              <a:srgbClr val="000000">
                <a:alpha val="63000"/>
              </a:srgbClr>
            </a:outerShdw>
          </a:effectLst>
        </c:spPr>
        <c:dLbl>
          <c:idx val="0"/>
          <c:layout>
            <c:manualLayout>
              <c:x val="0"/>
              <c:y val="-0.178821813939924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9"/>
        <c:spPr>
          <a:solidFill>
            <a:schemeClr val="accent2"/>
          </a:solidFill>
          <a:ln>
            <a:noFill/>
          </a:ln>
          <a:effectLst>
            <a:outerShdw blurRad="57150" dist="19050" dir="5400000" algn="ctr" rotWithShape="0">
              <a:srgbClr val="000000">
                <a:alpha val="63000"/>
              </a:srgbClr>
            </a:outerShdw>
          </a:effectLst>
        </c:spPr>
        <c:dLbl>
          <c:idx val="0"/>
          <c:layout>
            <c:manualLayout>
              <c:x val="-2.7777777777777779E-3"/>
              <c:y val="-0.2045836978710994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0"/>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2334857101195684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1"/>
        <c:spPr>
          <a:solidFill>
            <a:schemeClr val="accent1"/>
          </a:solidFill>
          <a:ln>
            <a:noFill/>
          </a:ln>
          <a:effectLst>
            <a:outerShdw blurRad="57150" dist="19050" dir="5400000" algn="ctr" rotWithShape="0">
              <a:srgbClr val="000000">
                <a:alpha val="63000"/>
              </a:srgbClr>
            </a:outerShdw>
          </a:effectLst>
        </c:spPr>
        <c:dLbl>
          <c:idx val="0"/>
          <c:layout>
            <c:manualLayout>
              <c:x val="-8.3333333333333332E-3"/>
              <c:y val="-0.1791870807815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2"/>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163706984543598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3"/>
        <c:spPr>
          <a:solidFill>
            <a:schemeClr val="accent1"/>
          </a:solidFill>
          <a:ln>
            <a:noFill/>
          </a:ln>
          <a:effectLst>
            <a:outerShdw blurRad="57150" dist="19050" dir="5400000" algn="ctr" rotWithShape="0">
              <a:srgbClr val="000000">
                <a:alpha val="63000"/>
              </a:srgbClr>
            </a:outerShdw>
          </a:effectLst>
        </c:spPr>
        <c:dLbl>
          <c:idx val="0"/>
          <c:layout>
            <c:manualLayout>
              <c:x val="0"/>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4"/>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155455672207640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5"/>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6"/>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2.7777777777777779E-3"/>
              <c:y val="-0.2288418635170603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7"/>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0"/>
              <c:y val="-0.1550904053659959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8"/>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2016783318751822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9"/>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152958223972003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0"/>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1.0185067526415994E-16"/>
              <c:y val="-0.1899216243802857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1"/>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2.7777777777778798E-3"/>
              <c:y val="-0.2338083260425780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2"/>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1852919947506562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3"/>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7779E-3"/>
              <c:y val="-0.1630643044619422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4"/>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676E-3"/>
              <c:y val="-0.160275226013415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5"/>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238789005540974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6"/>
        <c:spPr>
          <a:solidFill>
            <a:schemeClr val="accent2"/>
          </a:soli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127"/>
        <c:spPr>
          <a:solidFill>
            <a:schemeClr val="accent2"/>
          </a:solidFill>
          <a:ln>
            <a:noFill/>
          </a:ln>
          <a:effectLst>
            <a:outerShdw blurRad="57150" dist="19050" dir="5400000" algn="ctr" rotWithShape="0">
              <a:srgbClr val="000000">
                <a:alpha val="63000"/>
              </a:srgbClr>
            </a:outerShdw>
          </a:effectLst>
        </c:spPr>
        <c:dLbl>
          <c:idx val="0"/>
          <c:layout>
            <c:manualLayout>
              <c:x val="-8.3333333333333332E-3"/>
              <c:y val="-0.184371901428988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8"/>
        <c:spPr>
          <a:solidFill>
            <a:schemeClr val="accent2"/>
          </a:solidFill>
          <a:ln>
            <a:noFill/>
          </a:ln>
          <a:effectLst>
            <a:outerShdw blurRad="57150" dist="19050" dir="5400000" algn="ctr" rotWithShape="0">
              <a:srgbClr val="000000">
                <a:alpha val="63000"/>
              </a:srgbClr>
            </a:outerShdw>
          </a:effectLst>
        </c:spPr>
        <c:dLbl>
          <c:idx val="0"/>
          <c:layout>
            <c:manualLayout>
              <c:x val="0"/>
              <c:y val="-0.224577500729075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9"/>
        <c:spPr>
          <a:solidFill>
            <a:schemeClr val="accent2"/>
          </a:solidFill>
          <a:ln>
            <a:noFill/>
          </a:ln>
          <a:effectLst>
            <a:outerShdw blurRad="57150" dist="19050" dir="5400000" algn="ctr" rotWithShape="0">
              <a:srgbClr val="000000">
                <a:alpha val="63000"/>
              </a:srgbClr>
            </a:outerShdw>
          </a:effectLst>
        </c:spPr>
        <c:dLbl>
          <c:idx val="0"/>
          <c:layout>
            <c:manualLayout>
              <c:x val="0"/>
              <c:y val="-0.1788218139399241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0"/>
        <c:spPr>
          <a:solidFill>
            <a:schemeClr val="accent2"/>
          </a:solidFill>
          <a:ln>
            <a:noFill/>
          </a:ln>
          <a:effectLst>
            <a:outerShdw blurRad="57150" dist="19050" dir="5400000" algn="ctr" rotWithShape="0">
              <a:srgbClr val="000000">
                <a:alpha val="63000"/>
              </a:srgbClr>
            </a:outerShdw>
          </a:effectLst>
        </c:spPr>
        <c:dLbl>
          <c:idx val="0"/>
          <c:layout>
            <c:manualLayout>
              <c:x val="-2.7777777777777779E-3"/>
              <c:y val="-0.2045836978710994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1"/>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2334857101195684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2"/>
        <c:spPr>
          <a:solidFill>
            <a:schemeClr val="accent1"/>
          </a:solidFill>
          <a:ln>
            <a:noFill/>
          </a:ln>
          <a:effectLst>
            <a:outerShdw blurRad="57150" dist="19050" dir="5400000" algn="ctr" rotWithShape="0">
              <a:srgbClr val="000000">
                <a:alpha val="63000"/>
              </a:srgbClr>
            </a:outerShdw>
          </a:effectLst>
        </c:spPr>
        <c:dLbl>
          <c:idx val="0"/>
          <c:layout>
            <c:manualLayout>
              <c:x val="-8.3333333333333332E-3"/>
              <c:y val="-0.1791870807815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3"/>
        <c:spPr>
          <a:solidFill>
            <a:schemeClr val="accent1"/>
          </a:solidFill>
          <a:ln>
            <a:noFill/>
          </a:ln>
          <a:effectLst>
            <a:outerShdw blurRad="57150" dist="19050" dir="5400000" algn="ctr" rotWithShape="0">
              <a:srgbClr val="000000">
                <a:alpha val="63000"/>
              </a:srgbClr>
            </a:outerShdw>
          </a:effectLst>
        </c:spPr>
        <c:dLbl>
          <c:idx val="0"/>
          <c:layout>
            <c:manualLayout>
              <c:x val="-2.7777777777777779E-3"/>
              <c:y val="-0.163706984543598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4"/>
        <c:spPr>
          <a:solidFill>
            <a:schemeClr val="accent1"/>
          </a:solidFill>
          <a:ln>
            <a:noFill/>
          </a:ln>
          <a:effectLst>
            <a:outerShdw blurRad="57150" dist="19050" dir="5400000" algn="ctr" rotWithShape="0">
              <a:srgbClr val="000000">
                <a:alpha val="63000"/>
              </a:srgbClr>
            </a:outerShdw>
          </a:effectLst>
        </c:spPr>
        <c:dLbl>
          <c:idx val="0"/>
          <c:layout>
            <c:manualLayout>
              <c:x val="0"/>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5"/>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1554556722076407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6"/>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5.0925337632079971E-17"/>
              <c:y val="-0.201984179060950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7"/>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2.7777777777777779E-3"/>
              <c:y val="-0.2288418635170603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8"/>
        <c:spPr>
          <a:solidFill>
            <a:schemeClr val="accent3">
              <a:lumMod val="75000"/>
            </a:schemeClr>
          </a:solidFill>
          <a:ln>
            <a:noFill/>
          </a:ln>
          <a:effectLst>
            <a:outerShdw blurRad="57150" dist="19050" dir="5400000" algn="ctr" rotWithShape="0">
              <a:srgbClr val="000000">
                <a:alpha val="63000"/>
              </a:srgbClr>
            </a:outerShdw>
          </a:effectLst>
        </c:spPr>
        <c:dLbl>
          <c:idx val="0"/>
          <c:layout>
            <c:manualLayout>
              <c:x val="0"/>
              <c:y val="-0.1550904053659959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9"/>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2016783318751822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0"/>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0"/>
              <c:y val="-0.1529582239720035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1"/>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1.0185067526415994E-16"/>
              <c:y val="-0.1899216243802857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2"/>
        <c:spPr>
          <a:solidFill>
            <a:schemeClr val="accent5">
              <a:lumMod val="60000"/>
              <a:lumOff val="40000"/>
            </a:schemeClr>
          </a:solidFill>
          <a:ln>
            <a:noFill/>
          </a:ln>
          <a:effectLst>
            <a:outerShdw blurRad="57150" dist="19050" dir="5400000" algn="ctr" rotWithShape="0">
              <a:srgbClr val="000000">
                <a:alpha val="63000"/>
              </a:srgbClr>
            </a:outerShdw>
          </a:effectLst>
        </c:spPr>
        <c:dLbl>
          <c:idx val="0"/>
          <c:layout>
            <c:manualLayout>
              <c:x val="-2.7777777777778798E-3"/>
              <c:y val="-0.2338083260425780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3"/>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1852919947506562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4"/>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7779E-3"/>
              <c:y val="-0.1630643044619422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5"/>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2.777777777777676E-3"/>
              <c:y val="-0.160275226013415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6"/>
        <c:spPr>
          <a:solidFill>
            <a:schemeClr val="accent6">
              <a:lumMod val="40000"/>
              <a:lumOff val="60000"/>
            </a:schemeClr>
          </a:solidFill>
          <a:ln>
            <a:noFill/>
          </a:ln>
          <a:effectLst>
            <a:outerShdw blurRad="57150" dist="19050" dir="5400000" algn="ctr" rotWithShape="0">
              <a:srgbClr val="000000">
                <a:alpha val="63000"/>
              </a:srgbClr>
            </a:outerShdw>
          </a:effectLst>
        </c:spPr>
        <c:dLbl>
          <c:idx val="0"/>
          <c:layout>
            <c:manualLayout>
              <c:x val="0"/>
              <c:y val="-0.2387890055409740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6.6580927384076991E-2"/>
          <c:y val="0.19180336832895889"/>
          <c:w val="0.78645603674540687"/>
          <c:h val="0.38849227179935841"/>
        </c:manualLayout>
      </c:layout>
      <c:barChart>
        <c:barDir val="col"/>
        <c:grouping val="stacked"/>
        <c:varyColors val="0"/>
        <c:ser>
          <c:idx val="0"/>
          <c:order val="0"/>
          <c:tx>
            <c:strRef>
              <c:f>Sheet1!$BU$43</c:f>
              <c:strCache>
                <c:ptCount val="1"/>
                <c:pt idx="0">
                  <c:v>Total</c:v>
                </c:pt>
              </c:strCache>
            </c:strRef>
          </c:tx>
          <c:spPr>
            <a:solidFill>
              <a:schemeClr val="accent2"/>
            </a:solidFill>
            <a:ln>
              <a:noFill/>
            </a:ln>
            <a:effectLst>
              <a:outerShdw blurRad="57150" dist="19050" dir="5400000" algn="ctr" rotWithShape="0">
                <a:srgbClr val="000000">
                  <a:alpha val="63000"/>
                </a:srgbClr>
              </a:outerShdw>
            </a:effectLst>
          </c:spPr>
          <c:invertIfNegative val="0"/>
          <c:dPt>
            <c:idx val="0"/>
            <c:invertIfNegative val="0"/>
            <c:bubble3D val="0"/>
            <c:spPr>
              <a:solidFill>
                <a:schemeClr val="accent2"/>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4042-416F-BEE5-96BAA7495C60}"/>
              </c:ext>
            </c:extLst>
          </c:dPt>
          <c:dPt>
            <c:idx val="1"/>
            <c:invertIfNegative val="0"/>
            <c:bubble3D val="0"/>
            <c:spPr>
              <a:solidFill>
                <a:schemeClr val="accent2"/>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4042-416F-BEE5-96BAA7495C60}"/>
              </c:ext>
            </c:extLst>
          </c:dPt>
          <c:dPt>
            <c:idx val="2"/>
            <c:invertIfNegative val="0"/>
            <c:bubble3D val="0"/>
            <c:spPr>
              <a:solidFill>
                <a:schemeClr val="accent2"/>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4042-416F-BEE5-96BAA7495C60}"/>
              </c:ext>
            </c:extLst>
          </c:dPt>
          <c:dPt>
            <c:idx val="3"/>
            <c:invertIfNegative val="0"/>
            <c:bubble3D val="0"/>
            <c:spPr>
              <a:solidFill>
                <a:schemeClr val="accent2"/>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4042-416F-BEE5-96BAA7495C60}"/>
              </c:ext>
            </c:extLst>
          </c:dPt>
          <c:dPt>
            <c:idx val="4"/>
            <c:invertIfNegative val="0"/>
            <c:bubble3D val="0"/>
            <c:spPr>
              <a:solidFill>
                <a:schemeClr val="accent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4042-416F-BEE5-96BAA7495C60}"/>
              </c:ext>
            </c:extLst>
          </c:dPt>
          <c:dPt>
            <c:idx val="5"/>
            <c:invertIfNegative val="0"/>
            <c:bubble3D val="0"/>
            <c:spPr>
              <a:solidFill>
                <a:schemeClr val="accent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B-4042-416F-BEE5-96BAA7495C60}"/>
              </c:ext>
            </c:extLst>
          </c:dPt>
          <c:dPt>
            <c:idx val="6"/>
            <c:invertIfNegative val="0"/>
            <c:bubble3D val="0"/>
            <c:spPr>
              <a:solidFill>
                <a:schemeClr val="accent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D-4042-416F-BEE5-96BAA7495C60}"/>
              </c:ext>
            </c:extLst>
          </c:dPt>
          <c:dPt>
            <c:idx val="7"/>
            <c:invertIfNegative val="0"/>
            <c:bubble3D val="0"/>
            <c:spPr>
              <a:solidFill>
                <a:schemeClr val="accent1"/>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F-4042-416F-BEE5-96BAA7495C60}"/>
              </c:ext>
            </c:extLst>
          </c:dPt>
          <c:dPt>
            <c:idx val="8"/>
            <c:invertIfNegative val="0"/>
            <c:bubble3D val="0"/>
            <c:spPr>
              <a:solidFill>
                <a:schemeClr val="accent3">
                  <a:lumMod val="75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1-4042-416F-BEE5-96BAA7495C60}"/>
              </c:ext>
            </c:extLst>
          </c:dPt>
          <c:dPt>
            <c:idx val="9"/>
            <c:invertIfNegative val="0"/>
            <c:bubble3D val="0"/>
            <c:spPr>
              <a:solidFill>
                <a:schemeClr val="accent3">
                  <a:lumMod val="75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3-4042-416F-BEE5-96BAA7495C60}"/>
              </c:ext>
            </c:extLst>
          </c:dPt>
          <c:dPt>
            <c:idx val="10"/>
            <c:invertIfNegative val="0"/>
            <c:bubble3D val="0"/>
            <c:spPr>
              <a:solidFill>
                <a:schemeClr val="accent3">
                  <a:lumMod val="75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5-4042-416F-BEE5-96BAA7495C60}"/>
              </c:ext>
            </c:extLst>
          </c:dPt>
          <c:dPt>
            <c:idx val="11"/>
            <c:invertIfNegative val="0"/>
            <c:bubble3D val="0"/>
            <c:spPr>
              <a:solidFill>
                <a:schemeClr val="accent3">
                  <a:lumMod val="75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7-4042-416F-BEE5-96BAA7495C60}"/>
              </c:ext>
            </c:extLst>
          </c:dPt>
          <c:dPt>
            <c:idx val="12"/>
            <c:invertIfNegative val="0"/>
            <c:bubble3D val="0"/>
            <c:spPr>
              <a:solidFill>
                <a:schemeClr val="accent5">
                  <a:lumMod val="60000"/>
                  <a:lumOff val="40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9-4042-416F-BEE5-96BAA7495C60}"/>
              </c:ext>
            </c:extLst>
          </c:dPt>
          <c:dPt>
            <c:idx val="13"/>
            <c:invertIfNegative val="0"/>
            <c:bubble3D val="0"/>
            <c:spPr>
              <a:solidFill>
                <a:schemeClr val="accent5">
                  <a:lumMod val="60000"/>
                  <a:lumOff val="40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B-4042-416F-BEE5-96BAA7495C60}"/>
              </c:ext>
            </c:extLst>
          </c:dPt>
          <c:dPt>
            <c:idx val="14"/>
            <c:invertIfNegative val="0"/>
            <c:bubble3D val="0"/>
            <c:spPr>
              <a:solidFill>
                <a:schemeClr val="accent5">
                  <a:lumMod val="60000"/>
                  <a:lumOff val="40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D-4042-416F-BEE5-96BAA7495C60}"/>
              </c:ext>
            </c:extLst>
          </c:dPt>
          <c:dPt>
            <c:idx val="15"/>
            <c:invertIfNegative val="0"/>
            <c:bubble3D val="0"/>
            <c:spPr>
              <a:solidFill>
                <a:schemeClr val="accent5">
                  <a:lumMod val="60000"/>
                  <a:lumOff val="40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F-4042-416F-BEE5-96BAA7495C60}"/>
              </c:ext>
            </c:extLst>
          </c:dPt>
          <c:dPt>
            <c:idx val="16"/>
            <c:invertIfNegative val="0"/>
            <c:bubble3D val="0"/>
            <c:spPr>
              <a:solidFill>
                <a:schemeClr val="accent6">
                  <a:lumMod val="40000"/>
                  <a:lumOff val="60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1-4042-416F-BEE5-96BAA7495C60}"/>
              </c:ext>
            </c:extLst>
          </c:dPt>
          <c:dPt>
            <c:idx val="17"/>
            <c:invertIfNegative val="0"/>
            <c:bubble3D val="0"/>
            <c:spPr>
              <a:solidFill>
                <a:schemeClr val="accent6">
                  <a:lumMod val="40000"/>
                  <a:lumOff val="60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3-4042-416F-BEE5-96BAA7495C60}"/>
              </c:ext>
            </c:extLst>
          </c:dPt>
          <c:dPt>
            <c:idx val="18"/>
            <c:invertIfNegative val="0"/>
            <c:bubble3D val="0"/>
            <c:spPr>
              <a:solidFill>
                <a:schemeClr val="accent6">
                  <a:lumMod val="40000"/>
                  <a:lumOff val="60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5-4042-416F-BEE5-96BAA7495C60}"/>
              </c:ext>
            </c:extLst>
          </c:dPt>
          <c:dPt>
            <c:idx val="19"/>
            <c:invertIfNegative val="0"/>
            <c:bubble3D val="0"/>
            <c:spPr>
              <a:solidFill>
                <a:schemeClr val="accent6">
                  <a:lumMod val="40000"/>
                  <a:lumOff val="60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27-4042-416F-BEE5-96BAA7495C60}"/>
              </c:ext>
            </c:extLst>
          </c:dPt>
          <c:dLbls>
            <c:dLbl>
              <c:idx val="0"/>
              <c:layout>
                <c:manualLayout>
                  <c:x val="-8.3333333333333332E-3"/>
                  <c:y val="-0.1843719014289880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042-416F-BEE5-96BAA7495C60}"/>
                </c:ext>
              </c:extLst>
            </c:dLbl>
            <c:dLbl>
              <c:idx val="1"/>
              <c:layout>
                <c:manualLayout>
                  <c:x val="0"/>
                  <c:y val="-0.2245775007290755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4042-416F-BEE5-96BAA7495C60}"/>
                </c:ext>
              </c:extLst>
            </c:dLbl>
            <c:dLbl>
              <c:idx val="2"/>
              <c:layout>
                <c:manualLayout>
                  <c:x val="0"/>
                  <c:y val="-0.1788218139399241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4042-416F-BEE5-96BAA7495C60}"/>
                </c:ext>
              </c:extLst>
            </c:dLbl>
            <c:dLbl>
              <c:idx val="3"/>
              <c:layout>
                <c:manualLayout>
                  <c:x val="-2.7777777777777779E-3"/>
                  <c:y val="-0.20458369787109948"/>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4042-416F-BEE5-96BAA7495C60}"/>
                </c:ext>
              </c:extLst>
            </c:dLbl>
            <c:dLbl>
              <c:idx val="4"/>
              <c:layout>
                <c:manualLayout>
                  <c:x val="2.7777777777777779E-3"/>
                  <c:y val="-0.2334857101195684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4042-416F-BEE5-96BAA7495C60}"/>
                </c:ext>
              </c:extLst>
            </c:dLbl>
            <c:dLbl>
              <c:idx val="5"/>
              <c:layout>
                <c:manualLayout>
                  <c:x val="-8.3333333333333332E-3"/>
                  <c:y val="-0.179187080781569"/>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4042-416F-BEE5-96BAA7495C60}"/>
                </c:ext>
              </c:extLst>
            </c:dLbl>
            <c:dLbl>
              <c:idx val="6"/>
              <c:layout>
                <c:manualLayout>
                  <c:x val="-2.7777777777777779E-3"/>
                  <c:y val="-0.1637069845435987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4042-416F-BEE5-96BAA7495C60}"/>
                </c:ext>
              </c:extLst>
            </c:dLbl>
            <c:dLbl>
              <c:idx val="7"/>
              <c:layout>
                <c:manualLayout>
                  <c:x val="0"/>
                  <c:y val="-0.201984179060950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4042-416F-BEE5-96BAA7495C60}"/>
                </c:ext>
              </c:extLst>
            </c:dLbl>
            <c:dLbl>
              <c:idx val="8"/>
              <c:layout>
                <c:manualLayout>
                  <c:x val="-5.0925337632079971E-17"/>
                  <c:y val="-0.1554556722076407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1-4042-416F-BEE5-96BAA7495C60}"/>
                </c:ext>
              </c:extLst>
            </c:dLbl>
            <c:dLbl>
              <c:idx val="9"/>
              <c:layout>
                <c:manualLayout>
                  <c:x val="-5.0925337632079971E-17"/>
                  <c:y val="-0.201984179060950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4042-416F-BEE5-96BAA7495C60}"/>
                </c:ext>
              </c:extLst>
            </c:dLbl>
            <c:dLbl>
              <c:idx val="10"/>
              <c:layout>
                <c:manualLayout>
                  <c:x val="2.7777777777777779E-3"/>
                  <c:y val="-0.2288418635170603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5-4042-416F-BEE5-96BAA7495C60}"/>
                </c:ext>
              </c:extLst>
            </c:dLbl>
            <c:dLbl>
              <c:idx val="11"/>
              <c:layout>
                <c:manualLayout>
                  <c:x val="0"/>
                  <c:y val="-0.15509040536599591"/>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7-4042-416F-BEE5-96BAA7495C60}"/>
                </c:ext>
              </c:extLst>
            </c:dLbl>
            <c:dLbl>
              <c:idx val="12"/>
              <c:layout>
                <c:manualLayout>
                  <c:x val="0"/>
                  <c:y val="-0.20167833187518228"/>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9-4042-416F-BEE5-96BAA7495C60}"/>
                </c:ext>
              </c:extLst>
            </c:dLbl>
            <c:dLbl>
              <c:idx val="13"/>
              <c:layout>
                <c:manualLayout>
                  <c:x val="0"/>
                  <c:y val="-0.1529582239720035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B-4042-416F-BEE5-96BAA7495C60}"/>
                </c:ext>
              </c:extLst>
            </c:dLbl>
            <c:dLbl>
              <c:idx val="14"/>
              <c:layout>
                <c:manualLayout>
                  <c:x val="-1.0185067526415994E-16"/>
                  <c:y val="-0.18992162438028579"/>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D-4042-416F-BEE5-96BAA7495C60}"/>
                </c:ext>
              </c:extLst>
            </c:dLbl>
            <c:dLbl>
              <c:idx val="15"/>
              <c:layout>
                <c:manualLayout>
                  <c:x val="-2.7777777777778798E-3"/>
                  <c:y val="-0.23380832604257801"/>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F-4042-416F-BEE5-96BAA7495C60}"/>
                </c:ext>
              </c:extLst>
            </c:dLbl>
            <c:dLbl>
              <c:idx val="16"/>
              <c:layout>
                <c:manualLayout>
                  <c:x val="0"/>
                  <c:y val="-0.1852919947506562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21-4042-416F-BEE5-96BAA7495C60}"/>
                </c:ext>
              </c:extLst>
            </c:dLbl>
            <c:dLbl>
              <c:idx val="17"/>
              <c:layout>
                <c:manualLayout>
                  <c:x val="2.7777777777777779E-3"/>
                  <c:y val="-0.1630643044619422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23-4042-416F-BEE5-96BAA7495C60}"/>
                </c:ext>
              </c:extLst>
            </c:dLbl>
            <c:dLbl>
              <c:idx val="18"/>
              <c:layout>
                <c:manualLayout>
                  <c:x val="2.777777777777676E-3"/>
                  <c:y val="-0.1602752260134150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25-4042-416F-BEE5-96BAA7495C60}"/>
                </c:ext>
              </c:extLst>
            </c:dLbl>
            <c:dLbl>
              <c:idx val="19"/>
              <c:layout>
                <c:manualLayout>
                  <c:x val="0"/>
                  <c:y val="-0.2387890055409740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27-4042-416F-BEE5-96BAA7495C60}"/>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Sheet1!$BT$44:$BT$69</c:f>
              <c:multiLvlStrCache>
                <c:ptCount val="20"/>
                <c:lvl>
                  <c:pt idx="0">
                    <c:v>IPL 2016</c:v>
                  </c:pt>
                  <c:pt idx="1">
                    <c:v>IPL 2017</c:v>
                  </c:pt>
                  <c:pt idx="2">
                    <c:v>IPL 2018</c:v>
                  </c:pt>
                  <c:pt idx="3">
                    <c:v>IPL 2019</c:v>
                  </c:pt>
                  <c:pt idx="4">
                    <c:v>IPL 2016</c:v>
                  </c:pt>
                  <c:pt idx="5">
                    <c:v>IPL 2017</c:v>
                  </c:pt>
                  <c:pt idx="6">
                    <c:v>IPL 2018</c:v>
                  </c:pt>
                  <c:pt idx="7">
                    <c:v>IPL 2019</c:v>
                  </c:pt>
                  <c:pt idx="8">
                    <c:v>IPL 2016</c:v>
                  </c:pt>
                  <c:pt idx="9">
                    <c:v>IPL 2017</c:v>
                  </c:pt>
                  <c:pt idx="10">
                    <c:v>IPL 2018</c:v>
                  </c:pt>
                  <c:pt idx="11">
                    <c:v>IPL 2019</c:v>
                  </c:pt>
                  <c:pt idx="12">
                    <c:v>IPL 2016</c:v>
                  </c:pt>
                  <c:pt idx="13">
                    <c:v>IPL 2017</c:v>
                  </c:pt>
                  <c:pt idx="14">
                    <c:v>IPL 2018</c:v>
                  </c:pt>
                  <c:pt idx="15">
                    <c:v>IPL 2019</c:v>
                  </c:pt>
                  <c:pt idx="16">
                    <c:v>IPL 2016</c:v>
                  </c:pt>
                  <c:pt idx="17">
                    <c:v>IPL 2017</c:v>
                  </c:pt>
                  <c:pt idx="18">
                    <c:v>IPL 2018</c:v>
                  </c:pt>
                  <c:pt idx="19">
                    <c:v>IPL 2019</c:v>
                  </c:pt>
                </c:lvl>
                <c:lvl>
                  <c:pt idx="0">
                    <c:v>JJ Bumrah</c:v>
                  </c:pt>
                  <c:pt idx="4">
                    <c:v>B Kumar</c:v>
                  </c:pt>
                  <c:pt idx="8">
                    <c:v>SP Narine</c:v>
                  </c:pt>
                  <c:pt idx="12">
                    <c:v>YS Chahal</c:v>
                  </c:pt>
                  <c:pt idx="16">
                    <c:v>Sandeep Sharma</c:v>
                  </c:pt>
                </c:lvl>
              </c:multiLvlStrCache>
            </c:multiLvlStrRef>
          </c:cat>
          <c:val>
            <c:numRef>
              <c:f>Sheet1!$BU$44:$BU$69</c:f>
              <c:numCache>
                <c:formatCode>General</c:formatCode>
                <c:ptCount val="20"/>
                <c:pt idx="0">
                  <c:v>52</c:v>
                </c:pt>
                <c:pt idx="1">
                  <c:v>59.2</c:v>
                </c:pt>
                <c:pt idx="2">
                  <c:v>54</c:v>
                </c:pt>
                <c:pt idx="3">
                  <c:v>61.4</c:v>
                </c:pt>
                <c:pt idx="4">
                  <c:v>66</c:v>
                </c:pt>
                <c:pt idx="5">
                  <c:v>52.2</c:v>
                </c:pt>
                <c:pt idx="6">
                  <c:v>46.1</c:v>
                </c:pt>
                <c:pt idx="7">
                  <c:v>59</c:v>
                </c:pt>
                <c:pt idx="8">
                  <c:v>42.4</c:v>
                </c:pt>
                <c:pt idx="9">
                  <c:v>59</c:v>
                </c:pt>
                <c:pt idx="10">
                  <c:v>61</c:v>
                </c:pt>
                <c:pt idx="11">
                  <c:v>44.2</c:v>
                </c:pt>
                <c:pt idx="12">
                  <c:v>49.1</c:v>
                </c:pt>
                <c:pt idx="13">
                  <c:v>43.3</c:v>
                </c:pt>
                <c:pt idx="14">
                  <c:v>50</c:v>
                </c:pt>
                <c:pt idx="15">
                  <c:v>49.2</c:v>
                </c:pt>
                <c:pt idx="16">
                  <c:v>50</c:v>
                </c:pt>
                <c:pt idx="17">
                  <c:v>48</c:v>
                </c:pt>
                <c:pt idx="18">
                  <c:v>44</c:v>
                </c:pt>
                <c:pt idx="19">
                  <c:v>42.4</c:v>
                </c:pt>
              </c:numCache>
            </c:numRef>
          </c:val>
          <c:extLst>
            <c:ext xmlns:c16="http://schemas.microsoft.com/office/drawing/2014/chart" uri="{C3380CC4-5D6E-409C-BE32-E72D297353CC}">
              <c16:uniqueId val="{00000028-4042-416F-BEE5-96BAA7495C60}"/>
            </c:ext>
          </c:extLst>
        </c:ser>
        <c:dLbls>
          <c:dLblPos val="inBase"/>
          <c:showLegendKey val="0"/>
          <c:showVal val="1"/>
          <c:showCatName val="0"/>
          <c:showSerName val="0"/>
          <c:showPercent val="0"/>
          <c:showBubbleSize val="0"/>
        </c:dLbls>
        <c:gapWidth val="150"/>
        <c:overlap val="100"/>
        <c:axId val="588115407"/>
        <c:axId val="588121231"/>
      </c:barChart>
      <c:catAx>
        <c:axId val="588115407"/>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8121231"/>
        <c:crosses val="autoZero"/>
        <c:auto val="1"/>
        <c:lblAlgn val="ctr"/>
        <c:lblOffset val="100"/>
        <c:noMultiLvlLbl val="0"/>
      </c:catAx>
      <c:valAx>
        <c:axId val="58812123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81154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6">
        <a:lumMod val="20000"/>
        <a:lumOff val="80000"/>
      </a:schemeClr>
    </a:solidFill>
    <a:ln w="9525" cap="flat" cmpd="sng" algn="ctr">
      <a:solidFill>
        <a:schemeClr val="tx1">
          <a:lumMod val="15000"/>
          <a:lumOff val="85000"/>
        </a:schemeClr>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[kumar Ankit final dashboard excel.xlsm]Sheet1!PivotTable10</c:name>
    <c:fmtId val="19"/>
  </c:pivotSource>
  <c:chart>
    <c:title>
      <c:tx>
        <c:rich>
          <a:bodyPr rot="0" spcFirstLastPara="1" vertOverflow="ellipsis" vert="horz" wrap="square" anchor="ctr" anchorCtr="1"/>
          <a:lstStyle/>
          <a:p>
            <a:pPr>
              <a:defRPr sz="1400" b="0" i="0" u="none" strike="noStrike" kern="1200" cap="none" spc="20" baseline="0">
                <a:solidFill>
                  <a:schemeClr val="tx1">
                    <a:lumMod val="50000"/>
                    <a:lumOff val="50000"/>
                  </a:schemeClr>
                </a:solidFill>
                <a:latin typeface="+mn-lt"/>
                <a:ea typeface="+mn-ea"/>
                <a:cs typeface="+mn-cs"/>
              </a:defRPr>
            </a:pPr>
            <a:r>
              <a:rPr lang="en-IN" sz="1100" b="1" i="1" dirty="0"/>
              <a:t>Top 5 Bowlers Who have</a:t>
            </a:r>
            <a:r>
              <a:rPr lang="en-IN" sz="1100" b="1" i="1" baseline="0" dirty="0"/>
              <a:t> conceded most no of runs </a:t>
            </a:r>
            <a:r>
              <a:rPr lang="en-IN" sz="1100" b="1" i="1" dirty="0"/>
              <a:t> In Season 2017-2019</a:t>
            </a:r>
          </a:p>
        </c:rich>
      </c:tx>
      <c:layout>
        <c:manualLayout>
          <c:xMode val="edge"/>
          <c:yMode val="edge"/>
          <c:x val="0.14398308954790143"/>
          <c:y val="4.5275590551181105E-2"/>
        </c:manualLayout>
      </c:layout>
      <c:overlay val="0"/>
      <c:spPr>
        <a:noFill/>
        <a:ln>
          <a:noFill/>
        </a:ln>
        <a:effectLst/>
      </c:spPr>
      <c:txPr>
        <a:bodyPr rot="0" spcFirstLastPara="1" vertOverflow="ellipsis" vert="horz" wrap="square" anchor="ctr" anchorCtr="1"/>
        <a:lstStyle/>
        <a:p>
          <a:pPr>
            <a:defRPr sz="1400" b="0" i="0" u="none" strike="noStrike" kern="1200" cap="none" spc="20" baseline="0">
              <a:solidFill>
                <a:schemeClr val="tx1">
                  <a:lumMod val="50000"/>
                  <a:lumOff val="50000"/>
                </a:schemeClr>
              </a:solidFill>
              <a:latin typeface="+mn-lt"/>
              <a:ea typeface="+mn-ea"/>
              <a:cs typeface="+mn-cs"/>
            </a:defRPr>
          </a:pPr>
          <a:endParaRPr lang="en-US"/>
        </a:p>
      </c:txPr>
    </c:title>
    <c:autoTitleDeleted val="0"/>
    <c:pivotFmts>
      <c:pivotFmt>
        <c:idx val="0"/>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solidFill>
          <a:ln w="9525" cap="flat" cmpd="sng" algn="ctr">
            <a:solidFill>
              <a:schemeClr val="accent1">
                <a:shade val="95000"/>
              </a:schemeClr>
            </a:solidFill>
            <a:round/>
          </a:ln>
          <a:effectLst/>
        </c:spPr>
      </c:pivotFmt>
      <c:pivotFmt>
        <c:idx val="2"/>
        <c:spPr>
          <a:solidFill>
            <a:schemeClr val="accent2"/>
          </a:solidFill>
          <a:ln w="9525" cap="flat" cmpd="sng" algn="ctr">
            <a:solidFill>
              <a:schemeClr val="accent1">
                <a:shade val="95000"/>
              </a:schemeClr>
            </a:solidFill>
            <a:round/>
          </a:ln>
          <a:effectLst/>
        </c:spPr>
      </c:pivotFmt>
      <c:pivotFmt>
        <c:idx val="3"/>
        <c:spPr>
          <a:solidFill>
            <a:schemeClr val="accent2"/>
          </a:solidFill>
          <a:ln w="9525" cap="flat" cmpd="sng" algn="ctr">
            <a:solidFill>
              <a:schemeClr val="accent1">
                <a:shade val="95000"/>
              </a:schemeClr>
            </a:solidFill>
            <a:round/>
          </a:ln>
          <a:effectLst/>
        </c:spPr>
      </c:pivotFmt>
      <c:pivotFmt>
        <c:idx val="4"/>
        <c:spPr>
          <a:solidFill>
            <a:schemeClr val="accent2"/>
          </a:solidFill>
          <a:ln w="9525" cap="flat" cmpd="sng" algn="ctr">
            <a:solidFill>
              <a:schemeClr val="accent1">
                <a:shade val="95000"/>
              </a:schemeClr>
            </a:solidFill>
            <a:round/>
          </a:ln>
          <a:effectLst/>
        </c:spPr>
      </c:pivotFmt>
      <c:pivotFmt>
        <c:idx val="5"/>
        <c:spPr>
          <a:solidFill>
            <a:schemeClr val="accent2"/>
          </a:solidFill>
          <a:ln w="9525" cap="flat" cmpd="sng" algn="ctr">
            <a:solidFill>
              <a:schemeClr val="accent1">
                <a:shade val="95000"/>
              </a:schemeClr>
            </a:solidFill>
            <a:round/>
          </a:ln>
          <a:effectLst/>
        </c:spPr>
      </c:pivotFmt>
      <c:pivotFmt>
        <c:idx val="6"/>
        <c:spPr>
          <a:solidFill>
            <a:schemeClr val="accent2"/>
          </a:solidFill>
          <a:ln w="9525" cap="flat" cmpd="sng" algn="ctr">
            <a:solidFill>
              <a:schemeClr val="accent1">
                <a:shade val="95000"/>
              </a:schemeClr>
            </a:solidFill>
            <a:round/>
          </a:ln>
          <a:effectLst/>
        </c:spPr>
      </c:pivotFmt>
      <c:pivotFmt>
        <c:idx val="7"/>
        <c:spPr>
          <a:solidFill>
            <a:schemeClr val="accent2"/>
          </a:solidFill>
          <a:ln w="9525" cap="flat" cmpd="sng" algn="ctr">
            <a:solidFill>
              <a:schemeClr val="accent1">
                <a:shade val="95000"/>
              </a:schemeClr>
            </a:solidFill>
            <a:round/>
          </a:ln>
          <a:effectLst/>
        </c:spPr>
      </c:pivotFmt>
      <c:pivotFmt>
        <c:idx val="8"/>
        <c:spPr>
          <a:solidFill>
            <a:schemeClr val="accent2"/>
          </a:solidFill>
          <a:ln w="9525" cap="flat" cmpd="sng" algn="ctr">
            <a:solidFill>
              <a:schemeClr val="accent1">
                <a:shade val="95000"/>
              </a:schemeClr>
            </a:solidFill>
            <a:round/>
          </a:ln>
          <a:effectLst/>
        </c:spPr>
      </c:pivotFmt>
      <c:pivotFmt>
        <c:idx val="9"/>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2"/>
          </a:solidFill>
          <a:ln w="9525" cap="flat" cmpd="sng" algn="ctr">
            <a:solidFill>
              <a:schemeClr val="accent1">
                <a:shade val="95000"/>
              </a:schemeClr>
            </a:solidFill>
            <a:round/>
          </a:ln>
          <a:effectLst/>
        </c:spPr>
      </c:pivotFmt>
      <c:pivotFmt>
        <c:idx val="11"/>
        <c:spPr>
          <a:solidFill>
            <a:schemeClr val="accent2"/>
          </a:solidFill>
          <a:ln w="9525" cap="flat" cmpd="sng" algn="ctr">
            <a:solidFill>
              <a:schemeClr val="accent1">
                <a:shade val="95000"/>
              </a:schemeClr>
            </a:solidFill>
            <a:round/>
          </a:ln>
          <a:effectLst/>
        </c:spPr>
      </c:pivotFmt>
      <c:pivotFmt>
        <c:idx val="12"/>
        <c:spPr>
          <a:solidFill>
            <a:schemeClr val="accent2"/>
          </a:solidFill>
          <a:ln w="9525" cap="flat" cmpd="sng" algn="ctr">
            <a:solidFill>
              <a:schemeClr val="accent1">
                <a:shade val="95000"/>
              </a:schemeClr>
            </a:solidFill>
            <a:round/>
          </a:ln>
          <a:effectLst/>
        </c:spPr>
      </c:pivotFmt>
      <c:pivotFmt>
        <c:idx val="13"/>
        <c:spPr>
          <a:solidFill>
            <a:schemeClr val="accent2"/>
          </a:solidFill>
          <a:ln w="9525" cap="flat" cmpd="sng" algn="ctr">
            <a:solidFill>
              <a:schemeClr val="accent1">
                <a:shade val="95000"/>
              </a:schemeClr>
            </a:solidFill>
            <a:round/>
          </a:ln>
          <a:effectLst/>
        </c:spPr>
      </c:pivotFmt>
      <c:pivotFmt>
        <c:idx val="14"/>
        <c:spPr>
          <a:solidFill>
            <a:schemeClr val="accent2"/>
          </a:solidFill>
          <a:ln w="9525" cap="flat" cmpd="sng" algn="ctr">
            <a:solidFill>
              <a:schemeClr val="accent1">
                <a:shade val="95000"/>
              </a:schemeClr>
            </a:solidFill>
            <a:round/>
          </a:ln>
          <a:effectLst/>
        </c:spPr>
      </c:pivotFmt>
      <c:pivotFmt>
        <c:idx val="15"/>
        <c:spPr>
          <a:solidFill>
            <a:schemeClr val="accent2"/>
          </a:solidFill>
          <a:ln w="9525" cap="flat" cmpd="sng" algn="ctr">
            <a:solidFill>
              <a:schemeClr val="accent1">
                <a:shade val="95000"/>
              </a:schemeClr>
            </a:solidFill>
            <a:round/>
          </a:ln>
          <a:effectLst/>
        </c:spPr>
      </c:pivotFmt>
      <c:pivotFmt>
        <c:idx val="16"/>
        <c:spPr>
          <a:solidFill>
            <a:schemeClr val="accent2"/>
          </a:solidFill>
          <a:ln w="9525" cap="flat" cmpd="sng" algn="ctr">
            <a:solidFill>
              <a:schemeClr val="accent1">
                <a:shade val="95000"/>
              </a:schemeClr>
            </a:solidFill>
            <a:round/>
          </a:ln>
          <a:effectLst/>
        </c:spPr>
      </c:pivotFmt>
      <c:pivotFmt>
        <c:idx val="17"/>
        <c:spPr>
          <a:solidFill>
            <a:schemeClr val="accent2"/>
          </a:solidFill>
          <a:ln w="9525" cap="flat" cmpd="sng" algn="ctr">
            <a:solidFill>
              <a:schemeClr val="accent1">
                <a:shade val="95000"/>
              </a:schemeClr>
            </a:solidFill>
            <a:round/>
          </a:ln>
          <a:effectLst/>
        </c:spPr>
      </c:pivotFmt>
      <c:pivotFmt>
        <c:idx val="18"/>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2"/>
          </a:solidFill>
          <a:ln w="9525" cap="flat" cmpd="sng" algn="ctr">
            <a:solidFill>
              <a:schemeClr val="accent1">
                <a:shade val="95000"/>
              </a:schemeClr>
            </a:solidFill>
            <a:round/>
          </a:ln>
          <a:effectLst/>
        </c:spPr>
      </c:pivotFmt>
      <c:pivotFmt>
        <c:idx val="20"/>
        <c:spPr>
          <a:solidFill>
            <a:schemeClr val="accent2"/>
          </a:solidFill>
          <a:ln w="9525" cap="flat" cmpd="sng" algn="ctr">
            <a:solidFill>
              <a:schemeClr val="accent1">
                <a:shade val="95000"/>
              </a:schemeClr>
            </a:solidFill>
            <a:round/>
          </a:ln>
          <a:effectLst/>
        </c:spPr>
      </c:pivotFmt>
      <c:pivotFmt>
        <c:idx val="21"/>
        <c:spPr>
          <a:solidFill>
            <a:schemeClr val="accent2"/>
          </a:solidFill>
          <a:ln w="9525" cap="flat" cmpd="sng" algn="ctr">
            <a:solidFill>
              <a:schemeClr val="accent1">
                <a:shade val="95000"/>
              </a:schemeClr>
            </a:solidFill>
            <a:round/>
          </a:ln>
          <a:effectLst/>
        </c:spPr>
      </c:pivotFmt>
      <c:pivotFmt>
        <c:idx val="22"/>
        <c:spPr>
          <a:solidFill>
            <a:schemeClr val="accent2"/>
          </a:solidFill>
          <a:ln w="9525" cap="flat" cmpd="sng" algn="ctr">
            <a:solidFill>
              <a:schemeClr val="accent1">
                <a:shade val="95000"/>
              </a:schemeClr>
            </a:solidFill>
            <a:round/>
          </a:ln>
          <a:effectLst/>
        </c:spPr>
      </c:pivotFmt>
      <c:pivotFmt>
        <c:idx val="23"/>
        <c:spPr>
          <a:solidFill>
            <a:schemeClr val="accent2"/>
          </a:solidFill>
          <a:ln w="9525" cap="flat" cmpd="sng" algn="ctr">
            <a:solidFill>
              <a:schemeClr val="accent1">
                <a:shade val="95000"/>
              </a:schemeClr>
            </a:solidFill>
            <a:round/>
          </a:ln>
          <a:effectLst/>
        </c:spPr>
      </c:pivotFmt>
      <c:pivotFmt>
        <c:idx val="24"/>
        <c:spPr>
          <a:solidFill>
            <a:schemeClr val="accent2"/>
          </a:solidFill>
          <a:ln w="9525" cap="flat" cmpd="sng" algn="ctr">
            <a:solidFill>
              <a:schemeClr val="accent1">
                <a:shade val="95000"/>
              </a:schemeClr>
            </a:solidFill>
            <a:round/>
          </a:ln>
          <a:effectLst/>
        </c:spPr>
      </c:pivotFmt>
      <c:pivotFmt>
        <c:idx val="25"/>
        <c:spPr>
          <a:solidFill>
            <a:schemeClr val="accent2"/>
          </a:solidFill>
          <a:ln w="9525" cap="flat" cmpd="sng" algn="ctr">
            <a:solidFill>
              <a:schemeClr val="accent1">
                <a:shade val="95000"/>
              </a:schemeClr>
            </a:solidFill>
            <a:round/>
          </a:ln>
          <a:effectLst/>
        </c:spPr>
      </c:pivotFmt>
      <c:pivotFmt>
        <c:idx val="26"/>
        <c:spPr>
          <a:solidFill>
            <a:schemeClr val="accent2"/>
          </a:solidFill>
          <a:ln w="9525" cap="flat" cmpd="sng" algn="ctr">
            <a:solidFill>
              <a:schemeClr val="accent1">
                <a:shade val="95000"/>
              </a:schemeClr>
            </a:solidFill>
            <a:round/>
          </a:ln>
          <a:effectLst/>
        </c:spPr>
      </c:pivotFmt>
      <c:pivotFmt>
        <c:idx val="27"/>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2"/>
          </a:solidFill>
          <a:ln w="9525" cap="flat" cmpd="sng" algn="ctr">
            <a:solidFill>
              <a:schemeClr val="accent1">
                <a:shade val="95000"/>
              </a:schemeClr>
            </a:solidFill>
            <a:round/>
          </a:ln>
          <a:effectLst/>
        </c:spPr>
      </c:pivotFmt>
      <c:pivotFmt>
        <c:idx val="29"/>
        <c:spPr>
          <a:solidFill>
            <a:schemeClr val="accent2"/>
          </a:solidFill>
          <a:ln w="9525" cap="flat" cmpd="sng" algn="ctr">
            <a:solidFill>
              <a:schemeClr val="accent1">
                <a:shade val="95000"/>
              </a:schemeClr>
            </a:solidFill>
            <a:round/>
          </a:ln>
          <a:effectLst/>
        </c:spPr>
      </c:pivotFmt>
      <c:pivotFmt>
        <c:idx val="30"/>
        <c:spPr>
          <a:solidFill>
            <a:schemeClr val="accent2"/>
          </a:solidFill>
          <a:ln w="9525" cap="flat" cmpd="sng" algn="ctr">
            <a:solidFill>
              <a:schemeClr val="accent1">
                <a:shade val="95000"/>
              </a:schemeClr>
            </a:solidFill>
            <a:round/>
          </a:ln>
          <a:effectLst/>
        </c:spPr>
      </c:pivotFmt>
      <c:pivotFmt>
        <c:idx val="31"/>
        <c:spPr>
          <a:solidFill>
            <a:schemeClr val="accent2"/>
          </a:solidFill>
          <a:ln w="9525" cap="flat" cmpd="sng" algn="ctr">
            <a:solidFill>
              <a:schemeClr val="accent1">
                <a:shade val="95000"/>
              </a:schemeClr>
            </a:solidFill>
            <a:round/>
          </a:ln>
          <a:effectLst/>
        </c:spPr>
      </c:pivotFmt>
      <c:pivotFmt>
        <c:idx val="32"/>
        <c:spPr>
          <a:solidFill>
            <a:schemeClr val="accent2"/>
          </a:solidFill>
          <a:ln w="9525" cap="flat" cmpd="sng" algn="ctr">
            <a:solidFill>
              <a:schemeClr val="accent1">
                <a:shade val="95000"/>
              </a:schemeClr>
            </a:solidFill>
            <a:round/>
          </a:ln>
          <a:effectLst/>
        </c:spPr>
      </c:pivotFmt>
      <c:pivotFmt>
        <c:idx val="33"/>
        <c:spPr>
          <a:solidFill>
            <a:schemeClr val="accent2"/>
          </a:solidFill>
          <a:ln w="9525" cap="flat" cmpd="sng" algn="ctr">
            <a:solidFill>
              <a:schemeClr val="accent1">
                <a:shade val="95000"/>
              </a:schemeClr>
            </a:solidFill>
            <a:round/>
          </a:ln>
          <a:effectLst/>
        </c:spPr>
      </c:pivotFmt>
      <c:pivotFmt>
        <c:idx val="34"/>
        <c:spPr>
          <a:solidFill>
            <a:schemeClr val="accent2"/>
          </a:solidFill>
          <a:ln w="9525" cap="flat" cmpd="sng" algn="ctr">
            <a:solidFill>
              <a:schemeClr val="accent1">
                <a:shade val="95000"/>
              </a:schemeClr>
            </a:solidFill>
            <a:round/>
          </a:ln>
          <a:effectLst/>
        </c:spPr>
      </c:pivotFmt>
      <c:pivotFmt>
        <c:idx val="35"/>
        <c:spPr>
          <a:solidFill>
            <a:schemeClr val="accent2"/>
          </a:solidFill>
          <a:ln w="9525" cap="flat" cmpd="sng" algn="ctr">
            <a:solidFill>
              <a:schemeClr val="accent1">
                <a:shade val="95000"/>
              </a:schemeClr>
            </a:solidFill>
            <a:round/>
          </a:ln>
          <a:effectLst/>
        </c:spPr>
      </c:pivotFmt>
      <c:pivotFmt>
        <c:idx val="36"/>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7"/>
        <c:spPr>
          <a:solidFill>
            <a:schemeClr val="accent2"/>
          </a:solidFill>
          <a:ln w="9525" cap="flat" cmpd="sng" algn="ctr">
            <a:solidFill>
              <a:schemeClr val="accent1">
                <a:shade val="95000"/>
              </a:schemeClr>
            </a:solidFill>
            <a:round/>
          </a:ln>
          <a:effectLst/>
        </c:spPr>
      </c:pivotFmt>
      <c:pivotFmt>
        <c:idx val="38"/>
        <c:spPr>
          <a:solidFill>
            <a:schemeClr val="accent2"/>
          </a:solidFill>
          <a:ln w="9525" cap="flat" cmpd="sng" algn="ctr">
            <a:solidFill>
              <a:schemeClr val="accent1">
                <a:shade val="95000"/>
              </a:schemeClr>
            </a:solidFill>
            <a:round/>
          </a:ln>
          <a:effectLst/>
        </c:spPr>
      </c:pivotFmt>
      <c:pivotFmt>
        <c:idx val="39"/>
        <c:spPr>
          <a:solidFill>
            <a:schemeClr val="accent2"/>
          </a:solidFill>
          <a:ln w="9525" cap="flat" cmpd="sng" algn="ctr">
            <a:solidFill>
              <a:schemeClr val="accent1">
                <a:shade val="95000"/>
              </a:schemeClr>
            </a:solidFill>
            <a:round/>
          </a:ln>
          <a:effectLst/>
        </c:spPr>
      </c:pivotFmt>
      <c:pivotFmt>
        <c:idx val="40"/>
        <c:spPr>
          <a:solidFill>
            <a:schemeClr val="accent2"/>
          </a:solidFill>
          <a:ln w="9525" cap="flat" cmpd="sng" algn="ctr">
            <a:solidFill>
              <a:schemeClr val="accent1">
                <a:shade val="95000"/>
              </a:schemeClr>
            </a:solidFill>
            <a:round/>
          </a:ln>
          <a:effectLst/>
        </c:spPr>
      </c:pivotFmt>
      <c:pivotFmt>
        <c:idx val="41"/>
        <c:spPr>
          <a:solidFill>
            <a:schemeClr val="accent2"/>
          </a:solidFill>
          <a:ln w="9525" cap="flat" cmpd="sng" algn="ctr">
            <a:solidFill>
              <a:schemeClr val="accent1">
                <a:shade val="95000"/>
              </a:schemeClr>
            </a:solidFill>
            <a:round/>
          </a:ln>
          <a:effectLst/>
        </c:spPr>
      </c:pivotFmt>
      <c:pivotFmt>
        <c:idx val="42"/>
        <c:spPr>
          <a:solidFill>
            <a:schemeClr val="accent2"/>
          </a:solidFill>
          <a:ln w="9525" cap="flat" cmpd="sng" algn="ctr">
            <a:solidFill>
              <a:schemeClr val="accent1">
                <a:shade val="95000"/>
              </a:schemeClr>
            </a:solidFill>
            <a:round/>
          </a:ln>
          <a:effectLst/>
        </c:spPr>
      </c:pivotFmt>
      <c:pivotFmt>
        <c:idx val="43"/>
        <c:spPr>
          <a:solidFill>
            <a:schemeClr val="accent2"/>
          </a:solidFill>
          <a:ln w="9525" cap="flat" cmpd="sng" algn="ctr">
            <a:solidFill>
              <a:schemeClr val="accent1">
                <a:shade val="95000"/>
              </a:schemeClr>
            </a:solidFill>
            <a:round/>
          </a:ln>
          <a:effectLst/>
        </c:spPr>
      </c:pivotFmt>
      <c:pivotFmt>
        <c:idx val="44"/>
        <c:spPr>
          <a:solidFill>
            <a:schemeClr val="accent2"/>
          </a:solidFill>
          <a:ln w="9525" cap="flat" cmpd="sng" algn="ctr">
            <a:solidFill>
              <a:schemeClr val="accent1">
                <a:shade val="95000"/>
              </a:schemeClr>
            </a:solidFill>
            <a:round/>
          </a:ln>
          <a:effectLst/>
        </c:spPr>
      </c:pivotFmt>
      <c:pivotFmt>
        <c:idx val="45"/>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6"/>
        <c:spPr>
          <a:solidFill>
            <a:schemeClr val="accent2"/>
          </a:solidFill>
          <a:ln w="9525" cap="flat" cmpd="sng" algn="ctr">
            <a:solidFill>
              <a:schemeClr val="accent1">
                <a:shade val="95000"/>
              </a:schemeClr>
            </a:solidFill>
            <a:round/>
          </a:ln>
          <a:effectLst/>
        </c:spPr>
      </c:pivotFmt>
      <c:pivotFmt>
        <c:idx val="47"/>
        <c:spPr>
          <a:solidFill>
            <a:schemeClr val="accent2"/>
          </a:solidFill>
          <a:ln w="9525" cap="flat" cmpd="sng" algn="ctr">
            <a:solidFill>
              <a:schemeClr val="accent1">
                <a:shade val="95000"/>
              </a:schemeClr>
            </a:solidFill>
            <a:round/>
          </a:ln>
          <a:effectLst/>
        </c:spPr>
      </c:pivotFmt>
      <c:pivotFmt>
        <c:idx val="48"/>
        <c:spPr>
          <a:solidFill>
            <a:schemeClr val="accent2"/>
          </a:solidFill>
          <a:ln w="9525" cap="flat" cmpd="sng" algn="ctr">
            <a:solidFill>
              <a:schemeClr val="accent1">
                <a:shade val="95000"/>
              </a:schemeClr>
            </a:solidFill>
            <a:round/>
          </a:ln>
          <a:effectLst/>
        </c:spPr>
      </c:pivotFmt>
      <c:pivotFmt>
        <c:idx val="49"/>
        <c:spPr>
          <a:solidFill>
            <a:schemeClr val="accent2"/>
          </a:solidFill>
          <a:ln w="9525" cap="flat" cmpd="sng" algn="ctr">
            <a:solidFill>
              <a:schemeClr val="accent1">
                <a:shade val="95000"/>
              </a:schemeClr>
            </a:solidFill>
            <a:round/>
          </a:ln>
          <a:effectLst/>
        </c:spPr>
      </c:pivotFmt>
      <c:pivotFmt>
        <c:idx val="50"/>
        <c:spPr>
          <a:solidFill>
            <a:schemeClr val="accent2"/>
          </a:solidFill>
          <a:ln w="9525" cap="flat" cmpd="sng" algn="ctr">
            <a:solidFill>
              <a:schemeClr val="accent1">
                <a:shade val="95000"/>
              </a:schemeClr>
            </a:solidFill>
            <a:round/>
          </a:ln>
          <a:effectLst/>
        </c:spPr>
      </c:pivotFmt>
      <c:pivotFmt>
        <c:idx val="51"/>
        <c:spPr>
          <a:solidFill>
            <a:schemeClr val="accent2"/>
          </a:solidFill>
          <a:ln w="9525" cap="flat" cmpd="sng" algn="ctr">
            <a:solidFill>
              <a:schemeClr val="accent1">
                <a:shade val="95000"/>
              </a:schemeClr>
            </a:solidFill>
            <a:round/>
          </a:ln>
          <a:effectLst/>
        </c:spPr>
      </c:pivotFmt>
      <c:pivotFmt>
        <c:idx val="52"/>
        <c:spPr>
          <a:solidFill>
            <a:schemeClr val="accent2"/>
          </a:solidFill>
          <a:ln w="9525" cap="flat" cmpd="sng" algn="ctr">
            <a:solidFill>
              <a:schemeClr val="accent1">
                <a:shade val="95000"/>
              </a:schemeClr>
            </a:solidFill>
            <a:round/>
          </a:ln>
          <a:effectLst/>
        </c:spPr>
      </c:pivotFmt>
      <c:pivotFmt>
        <c:idx val="53"/>
        <c:spPr>
          <a:solidFill>
            <a:schemeClr val="accent2"/>
          </a:solidFill>
          <a:ln w="9525" cap="flat" cmpd="sng" algn="ctr">
            <a:solidFill>
              <a:schemeClr val="accent1">
                <a:shade val="95000"/>
              </a:schemeClr>
            </a:solidFill>
            <a:round/>
          </a:ln>
          <a:effectLst/>
        </c:spPr>
      </c:pivotFmt>
      <c:pivotFmt>
        <c:idx val="54"/>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5"/>
        <c:spPr>
          <a:solidFill>
            <a:schemeClr val="accent2"/>
          </a:solidFill>
          <a:ln w="9525" cap="flat" cmpd="sng" algn="ctr">
            <a:solidFill>
              <a:schemeClr val="accent1">
                <a:shade val="95000"/>
              </a:schemeClr>
            </a:solidFill>
            <a:round/>
          </a:ln>
          <a:effectLst/>
        </c:spPr>
      </c:pivotFmt>
      <c:pivotFmt>
        <c:idx val="56"/>
        <c:spPr>
          <a:solidFill>
            <a:schemeClr val="accent2"/>
          </a:solidFill>
          <a:ln w="9525" cap="flat" cmpd="sng" algn="ctr">
            <a:solidFill>
              <a:schemeClr val="accent1">
                <a:shade val="95000"/>
              </a:schemeClr>
            </a:solidFill>
            <a:round/>
          </a:ln>
          <a:effectLst/>
        </c:spPr>
      </c:pivotFmt>
      <c:pivotFmt>
        <c:idx val="57"/>
        <c:spPr>
          <a:solidFill>
            <a:schemeClr val="accent2"/>
          </a:solidFill>
          <a:ln w="9525" cap="flat" cmpd="sng" algn="ctr">
            <a:solidFill>
              <a:schemeClr val="accent1">
                <a:shade val="95000"/>
              </a:schemeClr>
            </a:solidFill>
            <a:round/>
          </a:ln>
          <a:effectLst/>
        </c:spPr>
      </c:pivotFmt>
      <c:pivotFmt>
        <c:idx val="58"/>
        <c:spPr>
          <a:solidFill>
            <a:schemeClr val="accent2"/>
          </a:solidFill>
          <a:ln w="9525" cap="flat" cmpd="sng" algn="ctr">
            <a:solidFill>
              <a:schemeClr val="accent1">
                <a:shade val="95000"/>
              </a:schemeClr>
            </a:solidFill>
            <a:round/>
          </a:ln>
          <a:effectLst/>
        </c:spPr>
      </c:pivotFmt>
      <c:pivotFmt>
        <c:idx val="59"/>
        <c:spPr>
          <a:solidFill>
            <a:schemeClr val="accent2"/>
          </a:solidFill>
          <a:ln w="9525" cap="flat" cmpd="sng" algn="ctr">
            <a:solidFill>
              <a:schemeClr val="accent1">
                <a:shade val="95000"/>
              </a:schemeClr>
            </a:solidFill>
            <a:round/>
          </a:ln>
          <a:effectLst/>
        </c:spPr>
      </c:pivotFmt>
      <c:pivotFmt>
        <c:idx val="60"/>
        <c:spPr>
          <a:solidFill>
            <a:schemeClr val="accent2"/>
          </a:solidFill>
          <a:ln w="9525" cap="flat" cmpd="sng" algn="ctr">
            <a:solidFill>
              <a:schemeClr val="accent1">
                <a:shade val="95000"/>
              </a:schemeClr>
            </a:solidFill>
            <a:round/>
          </a:ln>
          <a:effectLst/>
        </c:spPr>
      </c:pivotFmt>
      <c:pivotFmt>
        <c:idx val="61"/>
        <c:spPr>
          <a:solidFill>
            <a:schemeClr val="accent2"/>
          </a:solidFill>
          <a:ln w="9525" cap="flat" cmpd="sng" algn="ctr">
            <a:solidFill>
              <a:schemeClr val="accent1">
                <a:shade val="95000"/>
              </a:schemeClr>
            </a:solidFill>
            <a:round/>
          </a:ln>
          <a:effectLst/>
        </c:spPr>
      </c:pivotFmt>
      <c:pivotFmt>
        <c:idx val="62"/>
        <c:spPr>
          <a:solidFill>
            <a:schemeClr val="accent2"/>
          </a:solidFill>
          <a:ln w="9525" cap="flat" cmpd="sng" algn="ctr">
            <a:solidFill>
              <a:schemeClr val="accent1">
                <a:shade val="95000"/>
              </a:schemeClr>
            </a:solidFill>
            <a:round/>
          </a:ln>
          <a:effectLst/>
        </c:spPr>
      </c:pivotFmt>
    </c:pivotFmts>
    <c:plotArea>
      <c:layout/>
      <c:barChart>
        <c:barDir val="bar"/>
        <c:grouping val="clustered"/>
        <c:varyColors val="0"/>
        <c:ser>
          <c:idx val="0"/>
          <c:order val="0"/>
          <c:tx>
            <c:strRef>
              <c:f>Sheet1!$BA$40</c:f>
              <c:strCache>
                <c:ptCount val="1"/>
                <c:pt idx="0">
                  <c:v>Total</c:v>
                </c:pt>
              </c:strCache>
            </c:strRef>
          </c:tx>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invertIfNegative val="0"/>
          <c:dPt>
            <c:idx val="0"/>
            <c:invertIfNegative val="0"/>
            <c:bubble3D val="0"/>
            <c:spPr>
              <a:solidFill>
                <a:schemeClr val="accent2"/>
              </a:solidFill>
              <a:ln w="9525" cap="flat" cmpd="sng" algn="ctr">
                <a:solidFill>
                  <a:schemeClr val="accent1">
                    <a:shade val="95000"/>
                  </a:schemeClr>
                </a:solidFill>
                <a:round/>
              </a:ln>
              <a:effectLst/>
            </c:spPr>
            <c:extLst>
              <c:ext xmlns:c16="http://schemas.microsoft.com/office/drawing/2014/chart" uri="{C3380CC4-5D6E-409C-BE32-E72D297353CC}">
                <c16:uniqueId val="{00000001-3FA2-4179-B616-E9BB50170CC9}"/>
              </c:ext>
            </c:extLst>
          </c:dPt>
          <c:dPt>
            <c:idx val="1"/>
            <c:invertIfNegative val="0"/>
            <c:bubble3D val="0"/>
            <c:spPr>
              <a:solidFill>
                <a:schemeClr val="accent2"/>
              </a:solidFill>
              <a:ln w="9525" cap="flat" cmpd="sng" algn="ctr">
                <a:solidFill>
                  <a:schemeClr val="accent1">
                    <a:shade val="95000"/>
                  </a:schemeClr>
                </a:solidFill>
                <a:round/>
              </a:ln>
              <a:effectLst/>
            </c:spPr>
            <c:extLst>
              <c:ext xmlns:c16="http://schemas.microsoft.com/office/drawing/2014/chart" uri="{C3380CC4-5D6E-409C-BE32-E72D297353CC}">
                <c16:uniqueId val="{00000003-3FA2-4179-B616-E9BB50170CC9}"/>
              </c:ext>
            </c:extLst>
          </c:dPt>
          <c:dPt>
            <c:idx val="3"/>
            <c:invertIfNegative val="0"/>
            <c:bubble3D val="0"/>
            <c:spPr>
              <a:solidFill>
                <a:schemeClr val="accent2"/>
              </a:solidFill>
              <a:ln w="9525" cap="flat" cmpd="sng" algn="ctr">
                <a:solidFill>
                  <a:schemeClr val="accent1">
                    <a:shade val="95000"/>
                  </a:schemeClr>
                </a:solidFill>
                <a:round/>
              </a:ln>
              <a:effectLst/>
            </c:spPr>
            <c:extLst>
              <c:ext xmlns:c16="http://schemas.microsoft.com/office/drawing/2014/chart" uri="{C3380CC4-5D6E-409C-BE32-E72D297353CC}">
                <c16:uniqueId val="{00000005-3FA2-4179-B616-E9BB50170CC9}"/>
              </c:ext>
            </c:extLst>
          </c:dPt>
          <c:dPt>
            <c:idx val="5"/>
            <c:invertIfNegative val="0"/>
            <c:bubble3D val="0"/>
            <c:spPr>
              <a:solidFill>
                <a:schemeClr val="accent2"/>
              </a:solidFill>
              <a:ln w="9525" cap="flat" cmpd="sng" algn="ctr">
                <a:solidFill>
                  <a:schemeClr val="accent1">
                    <a:shade val="95000"/>
                  </a:schemeClr>
                </a:solidFill>
                <a:round/>
              </a:ln>
              <a:effectLst/>
            </c:spPr>
            <c:extLst>
              <c:ext xmlns:c16="http://schemas.microsoft.com/office/drawing/2014/chart" uri="{C3380CC4-5D6E-409C-BE32-E72D297353CC}">
                <c16:uniqueId val="{00000007-3FA2-4179-B616-E9BB50170CC9}"/>
              </c:ext>
            </c:extLst>
          </c:dPt>
          <c:dPt>
            <c:idx val="7"/>
            <c:invertIfNegative val="0"/>
            <c:bubble3D val="0"/>
            <c:spPr>
              <a:solidFill>
                <a:schemeClr val="accent2"/>
              </a:solidFill>
              <a:ln w="9525" cap="flat" cmpd="sng" algn="ctr">
                <a:solidFill>
                  <a:schemeClr val="accent1">
                    <a:shade val="95000"/>
                  </a:schemeClr>
                </a:solidFill>
                <a:round/>
              </a:ln>
              <a:effectLst/>
            </c:spPr>
            <c:extLst>
              <c:ext xmlns:c16="http://schemas.microsoft.com/office/drawing/2014/chart" uri="{C3380CC4-5D6E-409C-BE32-E72D297353CC}">
                <c16:uniqueId val="{00000009-3FA2-4179-B616-E9BB50170CC9}"/>
              </c:ext>
            </c:extLst>
          </c:dPt>
          <c:dPt>
            <c:idx val="9"/>
            <c:invertIfNegative val="0"/>
            <c:bubble3D val="0"/>
            <c:spPr>
              <a:solidFill>
                <a:schemeClr val="accent2"/>
              </a:solidFill>
              <a:ln w="9525" cap="flat" cmpd="sng" algn="ctr">
                <a:solidFill>
                  <a:schemeClr val="accent1">
                    <a:shade val="95000"/>
                  </a:schemeClr>
                </a:solidFill>
                <a:round/>
              </a:ln>
              <a:effectLst/>
            </c:spPr>
            <c:extLst>
              <c:ext xmlns:c16="http://schemas.microsoft.com/office/drawing/2014/chart" uri="{C3380CC4-5D6E-409C-BE32-E72D297353CC}">
                <c16:uniqueId val="{0000000B-3FA2-4179-B616-E9BB50170CC9}"/>
              </c:ext>
            </c:extLst>
          </c:dPt>
          <c:dPt>
            <c:idx val="10"/>
            <c:invertIfNegative val="0"/>
            <c:bubble3D val="0"/>
            <c:spPr>
              <a:solidFill>
                <a:schemeClr val="accent2"/>
              </a:solidFill>
              <a:ln w="9525" cap="flat" cmpd="sng" algn="ctr">
                <a:solidFill>
                  <a:schemeClr val="accent1">
                    <a:shade val="95000"/>
                  </a:schemeClr>
                </a:solidFill>
                <a:round/>
              </a:ln>
              <a:effectLst/>
            </c:spPr>
            <c:extLst>
              <c:ext xmlns:c16="http://schemas.microsoft.com/office/drawing/2014/chart" uri="{C3380CC4-5D6E-409C-BE32-E72D297353CC}">
                <c16:uniqueId val="{0000000D-3FA2-4179-B616-E9BB50170CC9}"/>
              </c:ext>
            </c:extLst>
          </c:dPt>
          <c:dPt>
            <c:idx val="13"/>
            <c:invertIfNegative val="0"/>
            <c:bubble3D val="0"/>
            <c:spPr>
              <a:solidFill>
                <a:schemeClr val="accent2"/>
              </a:solidFill>
              <a:ln w="9525" cap="flat" cmpd="sng" algn="ctr">
                <a:solidFill>
                  <a:schemeClr val="accent1">
                    <a:shade val="95000"/>
                  </a:schemeClr>
                </a:solidFill>
                <a:round/>
              </a:ln>
              <a:effectLst/>
            </c:spPr>
            <c:extLst>
              <c:ext xmlns:c16="http://schemas.microsoft.com/office/drawing/2014/chart" uri="{C3380CC4-5D6E-409C-BE32-E72D297353CC}">
                <c16:uniqueId val="{0000000F-3FA2-4179-B616-E9BB50170CC9}"/>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multiLvlStrRef>
              <c:f>Sheet1!$AZ$41:$AZ$61</c:f>
              <c:multiLvlStrCache>
                <c:ptCount val="15"/>
                <c:lvl>
                  <c:pt idx="0">
                    <c:v>IPL 2017</c:v>
                  </c:pt>
                  <c:pt idx="1">
                    <c:v>IPL 2018</c:v>
                  </c:pt>
                  <c:pt idx="2">
                    <c:v>IPL 2019</c:v>
                  </c:pt>
                  <c:pt idx="3">
                    <c:v>IPL 2017</c:v>
                  </c:pt>
                  <c:pt idx="4">
                    <c:v>IPL 2018</c:v>
                  </c:pt>
                  <c:pt idx="5">
                    <c:v>IPL 2019</c:v>
                  </c:pt>
                  <c:pt idx="6">
                    <c:v>IPL 2017</c:v>
                  </c:pt>
                  <c:pt idx="7">
                    <c:v>IPL 2018</c:v>
                  </c:pt>
                  <c:pt idx="8">
                    <c:v>IPL 2019</c:v>
                  </c:pt>
                  <c:pt idx="9">
                    <c:v>IPL 2017</c:v>
                  </c:pt>
                  <c:pt idx="10">
                    <c:v>IPL 2018</c:v>
                  </c:pt>
                  <c:pt idx="11">
                    <c:v>IPL 2019</c:v>
                  </c:pt>
                  <c:pt idx="12">
                    <c:v>IPL 2017</c:v>
                  </c:pt>
                  <c:pt idx="13">
                    <c:v>IPL 2018</c:v>
                  </c:pt>
                  <c:pt idx="14">
                    <c:v>IPL 2019</c:v>
                  </c:pt>
                </c:lvl>
                <c:lvl>
                  <c:pt idx="0">
                    <c:v>SP Narine</c:v>
                  </c:pt>
                  <c:pt idx="3">
                    <c:v>JJ Bumrah</c:v>
                  </c:pt>
                  <c:pt idx="6">
                    <c:v>JD Unadkat</c:v>
                  </c:pt>
                  <c:pt idx="9">
                    <c:v>UT Yadav</c:v>
                  </c:pt>
                  <c:pt idx="12">
                    <c:v>Rashid Khan</c:v>
                  </c:pt>
                </c:lvl>
              </c:multiLvlStrCache>
            </c:multiLvlStrRef>
          </c:cat>
          <c:val>
            <c:numRef>
              <c:f>Sheet1!$BA$41:$BA$61</c:f>
              <c:numCache>
                <c:formatCode>General</c:formatCode>
                <c:ptCount val="15"/>
                <c:pt idx="0">
                  <c:v>412</c:v>
                </c:pt>
                <c:pt idx="1">
                  <c:v>467</c:v>
                </c:pt>
                <c:pt idx="2">
                  <c:v>347</c:v>
                </c:pt>
                <c:pt idx="3">
                  <c:v>440</c:v>
                </c:pt>
                <c:pt idx="4">
                  <c:v>372</c:v>
                </c:pt>
                <c:pt idx="5">
                  <c:v>409</c:v>
                </c:pt>
                <c:pt idx="6">
                  <c:v>322</c:v>
                </c:pt>
                <c:pt idx="7">
                  <c:v>486</c:v>
                </c:pt>
                <c:pt idx="8">
                  <c:v>398</c:v>
                </c:pt>
                <c:pt idx="9">
                  <c:v>410</c:v>
                </c:pt>
                <c:pt idx="10">
                  <c:v>418</c:v>
                </c:pt>
                <c:pt idx="11">
                  <c:v>371</c:v>
                </c:pt>
                <c:pt idx="12">
                  <c:v>358</c:v>
                </c:pt>
                <c:pt idx="13">
                  <c:v>458</c:v>
                </c:pt>
                <c:pt idx="14">
                  <c:v>377</c:v>
                </c:pt>
              </c:numCache>
            </c:numRef>
          </c:val>
          <c:extLst>
            <c:ext xmlns:c16="http://schemas.microsoft.com/office/drawing/2014/chart" uri="{C3380CC4-5D6E-409C-BE32-E72D297353CC}">
              <c16:uniqueId val="{00000010-3FA2-4179-B616-E9BB50170CC9}"/>
            </c:ext>
          </c:extLst>
        </c:ser>
        <c:dLbls>
          <c:dLblPos val="outEnd"/>
          <c:showLegendKey val="0"/>
          <c:showVal val="1"/>
          <c:showCatName val="0"/>
          <c:showSerName val="0"/>
          <c:showPercent val="0"/>
          <c:showBubbleSize val="0"/>
        </c:dLbls>
        <c:gapWidth val="100"/>
        <c:axId val="1085856495"/>
        <c:axId val="1085866895"/>
      </c:barChart>
      <c:catAx>
        <c:axId val="1085856495"/>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n-US"/>
          </a:p>
        </c:txPr>
        <c:crossAx val="1085866895"/>
        <c:crosses val="autoZero"/>
        <c:auto val="1"/>
        <c:lblAlgn val="ctr"/>
        <c:lblOffset val="100"/>
        <c:noMultiLvlLbl val="0"/>
      </c:catAx>
      <c:valAx>
        <c:axId val="1085866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n-US"/>
          </a:p>
        </c:txPr>
        <c:crossAx val="10858564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4">
        <a:lumMod val="20000"/>
        <a:lumOff val="80000"/>
      </a:schemeClr>
    </a:solidFill>
    <a:ln w="9525" cap="flat" cmpd="sng" algn="ctr">
      <a:solidFill>
        <a:schemeClr val="tx1">
          <a:lumMod val="15000"/>
          <a:lumOff val="85000"/>
        </a:schemeClr>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[kumar Ankit final dashboard excel.xlsm]Sheet1!PivotTable2</c:name>
    <c:fmtId val="10"/>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sz="1400" b="1" i="1"/>
              <a:t>Most no of runs scored by a team in all seasons</a:t>
            </a:r>
          </a:p>
        </c:rich>
      </c:tx>
      <c:layout>
        <c:manualLayout>
          <c:xMode val="edge"/>
          <c:yMode val="edge"/>
          <c:x val="0.21099852437089331"/>
          <c:y val="5.6040867597779938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
        <c:dLbl>
          <c:idx val="0"/>
          <c:layout>
            <c:manualLayout>
              <c:x val="-5.187640505814598E-17"/>
              <c:y val="-1.3888888888888888E-2"/>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
        <c:dLbl>
          <c:idx val="0"/>
          <c:layout>
            <c:manualLayout>
              <c:x val="-2.8296547821166336E-3"/>
              <c:y val="-2.7777777777777776E-2"/>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3"/>
        <c:dLbl>
          <c:idx val="0"/>
          <c:layout>
            <c:manualLayout>
              <c:x val="0"/>
              <c:y val="-2.3148148148148147E-2"/>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4"/>
        <c:dLbl>
          <c:idx val="0"/>
          <c:layout>
            <c:manualLayout>
              <c:x val="-1.0100893414627432E-16"/>
              <c:y val="-1.8518518518518517E-2"/>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5"/>
        <c:dLbl>
          <c:idx val="0"/>
          <c:layout>
            <c:manualLayout>
              <c:x val="0"/>
              <c:y val="-4.6296296296296294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6"/>
        <c:dLbl>
          <c:idx val="0"/>
          <c:layout>
            <c:manualLayout>
              <c:x val="2.6799852497776623E-3"/>
              <c:y val="4.6296296296295869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7"/>
        <c:dLbl>
          <c:idx val="0"/>
          <c:layout>
            <c:manualLayout>
              <c:x val="-2.8296566235005748E-3"/>
              <c:y val="-9.2592592592592587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8"/>
        <c:dLbl>
          <c:idx val="0"/>
          <c:layout>
            <c:manualLayout>
              <c:x val="0"/>
              <c:y val="9.2592592592592587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9"/>
      </c:pivotFmt>
      <c:pivotFmt>
        <c:idx val="10"/>
      </c:pivotFmt>
      <c:pivotFmt>
        <c:idx val="11"/>
        <c:dLbl>
          <c:idx val="0"/>
          <c:layout>
            <c:manualLayout>
              <c:x val="-1.0100893414627432E-16"/>
              <c:y val="-0.22685185185185189"/>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12"/>
      </c:pivotFmt>
      <c:pivotFmt>
        <c:idx val="13"/>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4"/>
        <c:dLbl>
          <c:idx val="0"/>
          <c:layout>
            <c:manualLayout>
              <c:x val="0"/>
              <c:y val="9.2592592592592587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15"/>
      </c:pivotFmt>
      <c:pivotFmt>
        <c:idx val="16"/>
      </c:pivotFmt>
      <c:pivotFmt>
        <c:idx val="17"/>
        <c:dLbl>
          <c:idx val="0"/>
          <c:layout>
            <c:manualLayout>
              <c:x val="-5.187640505814598E-17"/>
              <c:y val="-1.3888888888888888E-2"/>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18"/>
        <c:dLbl>
          <c:idx val="0"/>
          <c:layout>
            <c:manualLayout>
              <c:x val="-2.8296547821166336E-3"/>
              <c:y val="-2.7777777777777776E-2"/>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19"/>
        <c:dLbl>
          <c:idx val="0"/>
          <c:layout>
            <c:manualLayout>
              <c:x val="0"/>
              <c:y val="-2.3148148148148147E-2"/>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0"/>
        <c:dLbl>
          <c:idx val="0"/>
          <c:layout>
            <c:manualLayout>
              <c:x val="-1.0100893414627432E-16"/>
              <c:y val="-1.8518518518518517E-2"/>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1"/>
        <c:dLbl>
          <c:idx val="0"/>
          <c:layout>
            <c:manualLayout>
              <c:x val="0"/>
              <c:y val="-4.6296296296296294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2"/>
        <c:dLbl>
          <c:idx val="0"/>
          <c:layout>
            <c:manualLayout>
              <c:x val="2.6799852497776623E-3"/>
              <c:y val="4.6296296296295869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3"/>
        <c:dLbl>
          <c:idx val="0"/>
          <c:layout>
            <c:manualLayout>
              <c:x val="-2.8296566235005748E-3"/>
              <c:y val="-9.2592592592592587E-3"/>
            </c:manualLayout>
          </c:layout>
          <c:dLblPos val="outEnd"/>
          <c:showLegendKey val="0"/>
          <c:showVal val="1"/>
          <c:showCatName val="0"/>
          <c:showSerName val="0"/>
          <c:showPercent val="0"/>
          <c:showBubbleSize val="0"/>
          <c:extLst>
            <c:ext xmlns:c15="http://schemas.microsoft.com/office/drawing/2012/chart" uri="{CE6537A1-D6FC-4f65-9D91-7224C49458BB}"/>
          </c:extLst>
        </c:dLbl>
      </c:pivotFmt>
      <c:pivotFmt>
        <c:idx val="24"/>
      </c:pivotFmt>
      <c:pivotFmt>
        <c:idx val="25"/>
      </c:pivotFmt>
      <c:pivotFmt>
        <c:idx val="26"/>
        <c:spPr>
          <a:noFill/>
          <a:ln w="9525" cap="flat" cmpd="sng" algn="ctr">
            <a:solidFill>
              <a:schemeClr val="accent1"/>
            </a:solidFill>
            <a:miter lim="800000"/>
          </a:ln>
          <a:effectLst>
            <a:glow rad="63500">
              <a:schemeClr val="accent1">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7"/>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9.2592592592592587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8"/>
        <c:spPr>
          <a:noFill/>
          <a:ln w="9525" cap="flat" cmpd="sng" algn="ctr">
            <a:solidFill>
              <a:schemeClr val="accent1"/>
            </a:solidFill>
            <a:miter lim="800000"/>
          </a:ln>
          <a:effectLst>
            <a:glow rad="63500">
              <a:schemeClr val="accent1">
                <a:satMod val="175000"/>
                <a:alpha val="25000"/>
              </a:schemeClr>
            </a:glow>
          </a:effectLst>
        </c:spPr>
      </c:pivotFmt>
      <c:pivotFmt>
        <c:idx val="29"/>
        <c:spPr>
          <a:noFill/>
          <a:ln w="9525" cap="flat" cmpd="sng" algn="ctr">
            <a:solidFill>
              <a:schemeClr val="accent1"/>
            </a:solidFill>
            <a:miter lim="800000"/>
          </a:ln>
          <a:effectLst>
            <a:glow rad="63500">
              <a:schemeClr val="accent1">
                <a:satMod val="175000"/>
                <a:alpha val="25000"/>
              </a:schemeClr>
            </a:glow>
          </a:effectLst>
        </c:spPr>
      </c:pivotFmt>
      <c:pivotFmt>
        <c:idx val="30"/>
        <c:spPr>
          <a:noFill/>
          <a:ln w="9525" cap="flat" cmpd="sng" algn="ctr">
            <a:solidFill>
              <a:schemeClr val="accent1"/>
            </a:solidFill>
            <a:miter lim="800000"/>
          </a:ln>
          <a:effectLst>
            <a:glow rad="63500">
              <a:schemeClr val="accent1">
                <a:satMod val="175000"/>
                <a:alpha val="25000"/>
              </a:schemeClr>
            </a:glow>
          </a:effectLst>
        </c:spPr>
        <c:dLbl>
          <c:idx val="0"/>
          <c:layout>
            <c:manualLayout>
              <c:x val="-5.187640505814598E-17"/>
              <c:y val="-1.388888888888888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1"/>
        <c:spPr>
          <a:noFill/>
          <a:ln w="9525" cap="flat" cmpd="sng" algn="ctr">
            <a:solidFill>
              <a:schemeClr val="accent1"/>
            </a:solidFill>
            <a:miter lim="800000"/>
          </a:ln>
          <a:effectLst>
            <a:glow rad="63500">
              <a:schemeClr val="accent1">
                <a:satMod val="175000"/>
                <a:alpha val="25000"/>
              </a:schemeClr>
            </a:glow>
          </a:effectLst>
        </c:spPr>
        <c:dLbl>
          <c:idx val="0"/>
          <c:layout>
            <c:manualLayout>
              <c:x val="-2.8296547821166336E-3"/>
              <c:y val="-2.7777777777777776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2"/>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2.314814814814814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3"/>
        <c:spPr>
          <a:noFill/>
          <a:ln w="9525" cap="flat" cmpd="sng" algn="ctr">
            <a:solidFill>
              <a:schemeClr val="accent1"/>
            </a:solidFill>
            <a:miter lim="800000"/>
          </a:ln>
          <a:effectLst>
            <a:glow rad="63500">
              <a:schemeClr val="accent1">
                <a:satMod val="175000"/>
                <a:alpha val="25000"/>
              </a:schemeClr>
            </a:glow>
          </a:effectLst>
        </c:spPr>
        <c:dLbl>
          <c:idx val="0"/>
          <c:layout>
            <c:manualLayout>
              <c:x val="-1.0100893414627432E-16"/>
              <c:y val="-1.851851851851851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4"/>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4.6296296296296294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5"/>
        <c:spPr>
          <a:noFill/>
          <a:ln w="9525" cap="flat" cmpd="sng" algn="ctr">
            <a:solidFill>
              <a:schemeClr val="accent1"/>
            </a:solidFill>
            <a:miter lim="800000"/>
          </a:ln>
          <a:effectLst>
            <a:glow rad="63500">
              <a:schemeClr val="accent1">
                <a:satMod val="175000"/>
                <a:alpha val="25000"/>
              </a:schemeClr>
            </a:glow>
          </a:effectLst>
        </c:spPr>
        <c:dLbl>
          <c:idx val="0"/>
          <c:layout>
            <c:manualLayout>
              <c:x val="2.6799852497776623E-3"/>
              <c:y val="4.6296296296295869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6"/>
        <c:spPr>
          <a:noFill/>
          <a:ln w="9525" cap="flat" cmpd="sng" algn="ctr">
            <a:solidFill>
              <a:schemeClr val="accent1"/>
            </a:solidFill>
            <a:miter lim="800000"/>
          </a:ln>
          <a:effectLst>
            <a:glow rad="63500">
              <a:schemeClr val="accent1">
                <a:satMod val="175000"/>
                <a:alpha val="25000"/>
              </a:schemeClr>
            </a:glow>
          </a:effectLst>
        </c:spPr>
        <c:dLbl>
          <c:idx val="0"/>
          <c:layout>
            <c:manualLayout>
              <c:x val="-2.8296566235005748E-3"/>
              <c:y val="-9.2592592592592587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7"/>
        <c:spPr>
          <a:noFill/>
          <a:ln w="9525" cap="flat" cmpd="sng" algn="ctr">
            <a:solidFill>
              <a:schemeClr val="accent1"/>
            </a:solidFill>
            <a:miter lim="800000"/>
          </a:ln>
          <a:effectLst>
            <a:glow rad="63500">
              <a:schemeClr val="accent1">
                <a:satMod val="175000"/>
                <a:alpha val="25000"/>
              </a:schemeClr>
            </a:glow>
          </a:effectLst>
        </c:spPr>
      </c:pivotFmt>
      <c:pivotFmt>
        <c:idx val="38"/>
        <c:spPr>
          <a:noFill/>
          <a:ln w="9525" cap="flat" cmpd="sng" algn="ctr">
            <a:solidFill>
              <a:schemeClr val="accent1"/>
            </a:solidFill>
            <a:miter lim="800000"/>
          </a:ln>
          <a:effectLst>
            <a:glow rad="63500">
              <a:schemeClr val="accent1">
                <a:satMod val="175000"/>
                <a:alpha val="25000"/>
              </a:schemeClr>
            </a:glow>
          </a:effectLst>
        </c:spPr>
      </c:pivotFmt>
      <c:pivotFmt>
        <c:idx val="39"/>
        <c:spPr>
          <a:noFill/>
          <a:ln w="9525" cap="flat" cmpd="sng" algn="ctr">
            <a:solidFill>
              <a:schemeClr val="accent1"/>
            </a:solidFill>
            <a:miter lim="800000"/>
          </a:ln>
          <a:effectLst>
            <a:glow rad="63500">
              <a:schemeClr val="accent1">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0"/>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9.2592592592592587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1"/>
        <c:spPr>
          <a:noFill/>
          <a:ln w="9525" cap="flat" cmpd="sng" algn="ctr">
            <a:solidFill>
              <a:schemeClr val="accent1"/>
            </a:solidFill>
            <a:miter lim="800000"/>
          </a:ln>
          <a:effectLst>
            <a:glow rad="63500">
              <a:schemeClr val="accent1">
                <a:satMod val="175000"/>
                <a:alpha val="25000"/>
              </a:schemeClr>
            </a:glow>
          </a:effectLst>
        </c:spPr>
        <c:dLbl>
          <c:idx val="0"/>
          <c:layout>
            <c:manualLayout>
              <c:x val="-5.187640505814598E-17"/>
              <c:y val="-1.388888888888888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2"/>
        <c:spPr>
          <a:noFill/>
          <a:ln w="9525" cap="flat" cmpd="sng" algn="ctr">
            <a:solidFill>
              <a:schemeClr val="accent1"/>
            </a:solidFill>
            <a:miter lim="800000"/>
          </a:ln>
          <a:effectLst>
            <a:glow rad="63500">
              <a:schemeClr val="accent1">
                <a:satMod val="175000"/>
                <a:alpha val="25000"/>
              </a:schemeClr>
            </a:glow>
          </a:effectLst>
        </c:spPr>
        <c:dLbl>
          <c:idx val="0"/>
          <c:layout>
            <c:manualLayout>
              <c:x val="-2.8296547821166336E-3"/>
              <c:y val="-2.7777777777777776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3"/>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2.314814814814814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4"/>
        <c:spPr>
          <a:noFill/>
          <a:ln w="9525" cap="flat" cmpd="sng" algn="ctr">
            <a:solidFill>
              <a:schemeClr val="accent1"/>
            </a:solidFill>
            <a:miter lim="800000"/>
          </a:ln>
          <a:effectLst>
            <a:glow rad="63500">
              <a:schemeClr val="accent1">
                <a:satMod val="175000"/>
                <a:alpha val="25000"/>
              </a:schemeClr>
            </a:glow>
          </a:effectLst>
        </c:spPr>
        <c:dLbl>
          <c:idx val="0"/>
          <c:layout>
            <c:manualLayout>
              <c:x val="-1.0100893414627432E-16"/>
              <c:y val="-1.851851851851851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5"/>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4.6296296296296294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6"/>
        <c:spPr>
          <a:noFill/>
          <a:ln w="9525" cap="flat" cmpd="sng" algn="ctr">
            <a:solidFill>
              <a:schemeClr val="accent1"/>
            </a:solidFill>
            <a:miter lim="800000"/>
          </a:ln>
          <a:effectLst>
            <a:glow rad="63500">
              <a:schemeClr val="accent1">
                <a:satMod val="175000"/>
                <a:alpha val="25000"/>
              </a:schemeClr>
            </a:glow>
          </a:effectLst>
        </c:spPr>
        <c:dLbl>
          <c:idx val="0"/>
          <c:layout>
            <c:manualLayout>
              <c:x val="2.6799852497776623E-3"/>
              <c:y val="4.6296296296295869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7"/>
        <c:spPr>
          <a:noFill/>
          <a:ln w="9525" cap="flat" cmpd="sng" algn="ctr">
            <a:solidFill>
              <a:schemeClr val="accent1"/>
            </a:solidFill>
            <a:miter lim="800000"/>
          </a:ln>
          <a:effectLst>
            <a:glow rad="63500">
              <a:schemeClr val="accent1">
                <a:satMod val="175000"/>
                <a:alpha val="25000"/>
              </a:schemeClr>
            </a:glow>
          </a:effectLst>
        </c:spPr>
        <c:dLbl>
          <c:idx val="0"/>
          <c:layout>
            <c:manualLayout>
              <c:x val="-2.8296566235005748E-3"/>
              <c:y val="-9.2592592592592587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8"/>
        <c:spPr>
          <a:noFill/>
          <a:ln w="9525" cap="flat" cmpd="sng" algn="ctr">
            <a:solidFill>
              <a:schemeClr val="accent1"/>
            </a:solidFill>
            <a:miter lim="800000"/>
          </a:ln>
          <a:effectLst>
            <a:glow rad="63500">
              <a:schemeClr val="accent1">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9"/>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9.2592592592592587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0"/>
        <c:spPr>
          <a:noFill/>
          <a:ln w="9525" cap="flat" cmpd="sng" algn="ctr">
            <a:solidFill>
              <a:schemeClr val="accent1"/>
            </a:solidFill>
            <a:miter lim="800000"/>
          </a:ln>
          <a:effectLst>
            <a:glow rad="63500">
              <a:schemeClr val="accent1">
                <a:satMod val="175000"/>
                <a:alpha val="25000"/>
              </a:schemeClr>
            </a:glow>
          </a:effectLst>
        </c:spPr>
        <c:dLbl>
          <c:idx val="0"/>
          <c:layout>
            <c:manualLayout>
              <c:x val="-5.187640505814598E-17"/>
              <c:y val="-1.388888888888888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1"/>
        <c:spPr>
          <a:noFill/>
          <a:ln w="9525" cap="flat" cmpd="sng" algn="ctr">
            <a:solidFill>
              <a:schemeClr val="accent1"/>
            </a:solidFill>
            <a:miter lim="800000"/>
          </a:ln>
          <a:effectLst>
            <a:glow rad="63500">
              <a:schemeClr val="accent1">
                <a:satMod val="175000"/>
                <a:alpha val="25000"/>
              </a:schemeClr>
            </a:glow>
          </a:effectLst>
        </c:spPr>
        <c:dLbl>
          <c:idx val="0"/>
          <c:layout>
            <c:manualLayout>
              <c:x val="-2.8296547821166336E-3"/>
              <c:y val="-2.7777777777777776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2"/>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2.314814814814814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3"/>
        <c:spPr>
          <a:noFill/>
          <a:ln w="9525" cap="flat" cmpd="sng" algn="ctr">
            <a:solidFill>
              <a:schemeClr val="accent1"/>
            </a:solidFill>
            <a:miter lim="800000"/>
          </a:ln>
          <a:effectLst>
            <a:glow rad="63500">
              <a:schemeClr val="accent1">
                <a:satMod val="175000"/>
                <a:alpha val="25000"/>
              </a:schemeClr>
            </a:glow>
          </a:effectLst>
        </c:spPr>
        <c:dLbl>
          <c:idx val="0"/>
          <c:layout>
            <c:manualLayout>
              <c:x val="-1.0100893414627432E-16"/>
              <c:y val="-1.851851851851851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4"/>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4.6296296296296294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5"/>
        <c:spPr>
          <a:noFill/>
          <a:ln w="9525" cap="flat" cmpd="sng" algn="ctr">
            <a:solidFill>
              <a:schemeClr val="accent1"/>
            </a:solidFill>
            <a:miter lim="800000"/>
          </a:ln>
          <a:effectLst>
            <a:glow rad="63500">
              <a:schemeClr val="accent1">
                <a:satMod val="175000"/>
                <a:alpha val="25000"/>
              </a:schemeClr>
            </a:glow>
          </a:effectLst>
        </c:spPr>
        <c:dLbl>
          <c:idx val="0"/>
          <c:layout>
            <c:manualLayout>
              <c:x val="2.6799852497776623E-3"/>
              <c:y val="4.6296296296295869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6"/>
        <c:spPr>
          <a:noFill/>
          <a:ln w="9525" cap="flat" cmpd="sng" algn="ctr">
            <a:solidFill>
              <a:schemeClr val="accent1"/>
            </a:solidFill>
            <a:miter lim="800000"/>
          </a:ln>
          <a:effectLst>
            <a:glow rad="63500">
              <a:schemeClr val="accent1">
                <a:satMod val="175000"/>
                <a:alpha val="25000"/>
              </a:schemeClr>
            </a:glow>
          </a:effectLst>
        </c:spPr>
        <c:dLbl>
          <c:idx val="0"/>
          <c:layout>
            <c:manualLayout>
              <c:x val="-2.8296566235005748E-3"/>
              <c:y val="-9.2592592592592587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7"/>
        <c:spPr>
          <a:noFill/>
          <a:ln w="9525" cap="flat" cmpd="sng" algn="ctr">
            <a:solidFill>
              <a:schemeClr val="accent1"/>
            </a:solidFill>
            <a:miter lim="800000"/>
          </a:ln>
          <a:effectLst>
            <a:glow rad="63500">
              <a:schemeClr val="accent1">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8"/>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9.2592592592592587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9"/>
        <c:spPr>
          <a:noFill/>
          <a:ln w="9525" cap="flat" cmpd="sng" algn="ctr">
            <a:solidFill>
              <a:schemeClr val="accent1"/>
            </a:solidFill>
            <a:miter lim="800000"/>
          </a:ln>
          <a:effectLst>
            <a:glow rad="63500">
              <a:schemeClr val="accent1">
                <a:satMod val="175000"/>
                <a:alpha val="25000"/>
              </a:schemeClr>
            </a:glow>
          </a:effectLst>
        </c:spPr>
        <c:dLbl>
          <c:idx val="0"/>
          <c:layout>
            <c:manualLayout>
              <c:x val="-5.187640505814598E-17"/>
              <c:y val="-1.388888888888888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0"/>
        <c:spPr>
          <a:noFill/>
          <a:ln w="9525" cap="flat" cmpd="sng" algn="ctr">
            <a:solidFill>
              <a:schemeClr val="accent1"/>
            </a:solidFill>
            <a:miter lim="800000"/>
          </a:ln>
          <a:effectLst>
            <a:glow rad="63500">
              <a:schemeClr val="accent1">
                <a:satMod val="175000"/>
                <a:alpha val="25000"/>
              </a:schemeClr>
            </a:glow>
          </a:effectLst>
        </c:spPr>
        <c:dLbl>
          <c:idx val="0"/>
          <c:layout>
            <c:manualLayout>
              <c:x val="-2.8296547821166336E-3"/>
              <c:y val="-2.7777777777777776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1"/>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2.314814814814814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2"/>
        <c:spPr>
          <a:noFill/>
          <a:ln w="9525" cap="flat" cmpd="sng" algn="ctr">
            <a:solidFill>
              <a:schemeClr val="accent1"/>
            </a:solidFill>
            <a:miter lim="800000"/>
          </a:ln>
          <a:effectLst>
            <a:glow rad="63500">
              <a:schemeClr val="accent1">
                <a:satMod val="175000"/>
                <a:alpha val="25000"/>
              </a:schemeClr>
            </a:glow>
          </a:effectLst>
        </c:spPr>
        <c:dLbl>
          <c:idx val="0"/>
          <c:layout>
            <c:manualLayout>
              <c:x val="-1.0100893414627432E-16"/>
              <c:y val="-1.851851851851851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3"/>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4.6296296296296294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4"/>
        <c:spPr>
          <a:noFill/>
          <a:ln w="9525" cap="flat" cmpd="sng" algn="ctr">
            <a:solidFill>
              <a:schemeClr val="accent1"/>
            </a:solidFill>
            <a:miter lim="800000"/>
          </a:ln>
          <a:effectLst>
            <a:glow rad="63500">
              <a:schemeClr val="accent1">
                <a:satMod val="175000"/>
                <a:alpha val="25000"/>
              </a:schemeClr>
            </a:glow>
          </a:effectLst>
        </c:spPr>
        <c:dLbl>
          <c:idx val="0"/>
          <c:layout>
            <c:manualLayout>
              <c:x val="2.6799852497776623E-3"/>
              <c:y val="4.6296296296295869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5"/>
        <c:spPr>
          <a:noFill/>
          <a:ln w="9525" cap="flat" cmpd="sng" algn="ctr">
            <a:solidFill>
              <a:schemeClr val="accent1"/>
            </a:solidFill>
            <a:miter lim="800000"/>
          </a:ln>
          <a:effectLst>
            <a:glow rad="63500">
              <a:schemeClr val="accent1">
                <a:satMod val="175000"/>
                <a:alpha val="25000"/>
              </a:schemeClr>
            </a:glow>
          </a:effectLst>
        </c:spPr>
        <c:dLbl>
          <c:idx val="0"/>
          <c:layout>
            <c:manualLayout>
              <c:x val="-2.8296566235005748E-3"/>
              <c:y val="-9.2592592592592587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6"/>
        <c:spPr>
          <a:noFill/>
          <a:ln w="9525" cap="flat" cmpd="sng" algn="ctr">
            <a:solidFill>
              <a:schemeClr val="accent1"/>
            </a:solidFill>
            <a:miter lim="800000"/>
          </a:ln>
          <a:effectLst>
            <a:glow rad="63500">
              <a:schemeClr val="accent1">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7"/>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9.2592592592592587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8"/>
        <c:spPr>
          <a:noFill/>
          <a:ln w="9525" cap="flat" cmpd="sng" algn="ctr">
            <a:solidFill>
              <a:schemeClr val="accent1"/>
            </a:solidFill>
            <a:miter lim="800000"/>
          </a:ln>
          <a:effectLst>
            <a:glow rad="63500">
              <a:schemeClr val="accent1">
                <a:satMod val="175000"/>
                <a:alpha val="25000"/>
              </a:schemeClr>
            </a:glow>
          </a:effectLst>
        </c:spPr>
        <c:dLbl>
          <c:idx val="0"/>
          <c:layout>
            <c:manualLayout>
              <c:x val="-5.187640505814598E-17"/>
              <c:y val="-1.3888888888888888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9"/>
        <c:spPr>
          <a:noFill/>
          <a:ln w="9525" cap="flat" cmpd="sng" algn="ctr">
            <a:solidFill>
              <a:schemeClr val="accent1"/>
            </a:solidFill>
            <a:miter lim="800000"/>
          </a:ln>
          <a:effectLst>
            <a:glow rad="63500">
              <a:schemeClr val="accent1">
                <a:satMod val="175000"/>
                <a:alpha val="25000"/>
              </a:schemeClr>
            </a:glow>
          </a:effectLst>
        </c:spPr>
        <c:dLbl>
          <c:idx val="0"/>
          <c:layout>
            <c:manualLayout>
              <c:x val="-2.8296547821166336E-3"/>
              <c:y val="-2.7777777777777776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0"/>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2.314814814814814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1"/>
        <c:spPr>
          <a:noFill/>
          <a:ln w="9525" cap="flat" cmpd="sng" algn="ctr">
            <a:solidFill>
              <a:schemeClr val="accent1"/>
            </a:solidFill>
            <a:miter lim="800000"/>
          </a:ln>
          <a:effectLst>
            <a:glow rad="63500">
              <a:schemeClr val="accent1">
                <a:satMod val="175000"/>
                <a:alpha val="25000"/>
              </a:schemeClr>
            </a:glow>
          </a:effectLst>
        </c:spPr>
        <c:dLbl>
          <c:idx val="0"/>
          <c:layout>
            <c:manualLayout>
              <c:x val="-1.0100893414627432E-16"/>
              <c:y val="-1.851851851851851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2"/>
        <c:spPr>
          <a:noFill/>
          <a:ln w="9525" cap="flat" cmpd="sng" algn="ctr">
            <a:solidFill>
              <a:schemeClr val="accent1"/>
            </a:solidFill>
            <a:miter lim="800000"/>
          </a:ln>
          <a:effectLst>
            <a:glow rad="63500">
              <a:schemeClr val="accent1">
                <a:satMod val="175000"/>
                <a:alpha val="25000"/>
              </a:schemeClr>
            </a:glow>
          </a:effectLst>
        </c:spPr>
        <c:dLbl>
          <c:idx val="0"/>
          <c:layout>
            <c:manualLayout>
              <c:x val="0"/>
              <c:y val="-4.6296296296296294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3"/>
        <c:spPr>
          <a:noFill/>
          <a:ln w="9525" cap="flat" cmpd="sng" algn="ctr">
            <a:solidFill>
              <a:schemeClr val="accent1"/>
            </a:solidFill>
            <a:miter lim="800000"/>
          </a:ln>
          <a:effectLst>
            <a:glow rad="63500">
              <a:schemeClr val="accent1">
                <a:satMod val="175000"/>
                <a:alpha val="25000"/>
              </a:schemeClr>
            </a:glow>
          </a:effectLst>
        </c:spPr>
        <c:dLbl>
          <c:idx val="0"/>
          <c:layout>
            <c:manualLayout>
              <c:x val="2.6799852497776623E-3"/>
              <c:y val="4.6296296296295869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4"/>
        <c:spPr>
          <a:noFill/>
          <a:ln w="9525" cap="flat" cmpd="sng" algn="ctr">
            <a:solidFill>
              <a:schemeClr val="accent1"/>
            </a:solidFill>
            <a:miter lim="800000"/>
          </a:ln>
          <a:effectLst>
            <a:glow rad="63500">
              <a:schemeClr val="accent1">
                <a:satMod val="175000"/>
                <a:alpha val="25000"/>
              </a:schemeClr>
            </a:glow>
          </a:effectLst>
        </c:spPr>
        <c:dLbl>
          <c:idx val="0"/>
          <c:layout>
            <c:manualLayout>
              <c:x val="-2.8296566235005748E-3"/>
              <c:y val="-9.2592592592592587E-3"/>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4435450449848269"/>
          <c:y val="0.21235892388451444"/>
          <c:w val="0.790827462356679"/>
          <c:h val="0.37908537474482362"/>
        </c:manualLayout>
      </c:layout>
      <c:barChart>
        <c:barDir val="col"/>
        <c:grouping val="clustered"/>
        <c:varyColors val="0"/>
        <c:ser>
          <c:idx val="0"/>
          <c:order val="0"/>
          <c:tx>
            <c:strRef>
              <c:f>Sheet1!$L$2</c:f>
              <c:strCache>
                <c:ptCount val="1"/>
                <c:pt idx="0">
                  <c:v>Total</c:v>
                </c:pt>
              </c:strCache>
            </c:strRef>
          </c:tx>
          <c:spPr>
            <a:noFill/>
            <a:ln w="9525" cap="flat" cmpd="sng" algn="ctr">
              <a:solidFill>
                <a:schemeClr val="accent1"/>
              </a:solidFill>
              <a:miter lim="800000"/>
            </a:ln>
            <a:effectLst>
              <a:glow rad="63500">
                <a:schemeClr val="accent1">
                  <a:satMod val="175000"/>
                  <a:alpha val="25000"/>
                </a:schemeClr>
              </a:glow>
            </a:effectLst>
          </c:spPr>
          <c:invertIfNegative val="0"/>
          <c:dPt>
            <c:idx val="0"/>
            <c:invertIfNegative val="0"/>
            <c:bubble3D val="0"/>
            <c:spPr>
              <a:noFill/>
              <a:ln w="9525" cap="flat" cmpd="sng" algn="ctr">
                <a:solidFill>
                  <a:schemeClr val="accent1"/>
                </a:solidFill>
                <a:miter lim="800000"/>
              </a:ln>
              <a:effectLst>
                <a:glow rad="63500">
                  <a:schemeClr val="accent1">
                    <a:satMod val="175000"/>
                    <a:alpha val="25000"/>
                  </a:schemeClr>
                </a:glow>
              </a:effectLst>
            </c:spPr>
            <c:extLst>
              <c:ext xmlns:c16="http://schemas.microsoft.com/office/drawing/2014/chart" uri="{C3380CC4-5D6E-409C-BE32-E72D297353CC}">
                <c16:uniqueId val="{00000001-D225-41CD-B5F6-8A58BBEDEDB4}"/>
              </c:ext>
            </c:extLst>
          </c:dPt>
          <c:dPt>
            <c:idx val="1"/>
            <c:invertIfNegative val="0"/>
            <c:bubble3D val="0"/>
            <c:extLst>
              <c:ext xmlns:c16="http://schemas.microsoft.com/office/drawing/2014/chart" uri="{C3380CC4-5D6E-409C-BE32-E72D297353CC}">
                <c16:uniqueId val="{00000002-D225-41CD-B5F6-8A58BBEDEDB4}"/>
              </c:ext>
            </c:extLst>
          </c:dPt>
          <c:dPt>
            <c:idx val="2"/>
            <c:invertIfNegative val="0"/>
            <c:bubble3D val="0"/>
            <c:extLst>
              <c:ext xmlns:c16="http://schemas.microsoft.com/office/drawing/2014/chart" uri="{C3380CC4-5D6E-409C-BE32-E72D297353CC}">
                <c16:uniqueId val="{00000003-D225-41CD-B5F6-8A58BBEDEDB4}"/>
              </c:ext>
            </c:extLst>
          </c:dPt>
          <c:dPt>
            <c:idx val="3"/>
            <c:invertIfNegative val="0"/>
            <c:bubble3D val="0"/>
            <c:spPr>
              <a:noFill/>
              <a:ln w="9525" cap="flat" cmpd="sng" algn="ctr">
                <a:solidFill>
                  <a:schemeClr val="accent1"/>
                </a:solidFill>
                <a:miter lim="800000"/>
              </a:ln>
              <a:effectLst>
                <a:glow rad="63500">
                  <a:schemeClr val="accent1">
                    <a:satMod val="175000"/>
                    <a:alpha val="25000"/>
                  </a:schemeClr>
                </a:glow>
              </a:effectLst>
            </c:spPr>
            <c:extLst>
              <c:ext xmlns:c16="http://schemas.microsoft.com/office/drawing/2014/chart" uri="{C3380CC4-5D6E-409C-BE32-E72D297353CC}">
                <c16:uniqueId val="{00000005-D225-41CD-B5F6-8A58BBEDEDB4}"/>
              </c:ext>
            </c:extLst>
          </c:dPt>
          <c:dPt>
            <c:idx val="4"/>
            <c:invertIfNegative val="0"/>
            <c:bubble3D val="0"/>
            <c:spPr>
              <a:noFill/>
              <a:ln w="9525" cap="flat" cmpd="sng" algn="ctr">
                <a:solidFill>
                  <a:schemeClr val="accent1"/>
                </a:solidFill>
                <a:miter lim="800000"/>
              </a:ln>
              <a:effectLst>
                <a:glow rad="63500">
                  <a:schemeClr val="accent1">
                    <a:satMod val="175000"/>
                    <a:alpha val="25000"/>
                  </a:schemeClr>
                </a:glow>
              </a:effectLst>
            </c:spPr>
            <c:extLst>
              <c:ext xmlns:c16="http://schemas.microsoft.com/office/drawing/2014/chart" uri="{C3380CC4-5D6E-409C-BE32-E72D297353CC}">
                <c16:uniqueId val="{00000007-D225-41CD-B5F6-8A58BBEDEDB4}"/>
              </c:ext>
            </c:extLst>
          </c:dPt>
          <c:dPt>
            <c:idx val="5"/>
            <c:invertIfNegative val="0"/>
            <c:bubble3D val="0"/>
            <c:spPr>
              <a:noFill/>
              <a:ln w="9525" cap="flat" cmpd="sng" algn="ctr">
                <a:solidFill>
                  <a:schemeClr val="accent1"/>
                </a:solidFill>
                <a:miter lim="800000"/>
              </a:ln>
              <a:effectLst>
                <a:glow rad="63500">
                  <a:schemeClr val="accent1">
                    <a:satMod val="175000"/>
                    <a:alpha val="25000"/>
                  </a:schemeClr>
                </a:glow>
              </a:effectLst>
            </c:spPr>
            <c:extLst>
              <c:ext xmlns:c16="http://schemas.microsoft.com/office/drawing/2014/chart" uri="{C3380CC4-5D6E-409C-BE32-E72D297353CC}">
                <c16:uniqueId val="{00000009-D225-41CD-B5F6-8A58BBEDEDB4}"/>
              </c:ext>
            </c:extLst>
          </c:dPt>
          <c:dPt>
            <c:idx val="6"/>
            <c:invertIfNegative val="0"/>
            <c:bubble3D val="0"/>
            <c:spPr>
              <a:noFill/>
              <a:ln w="9525" cap="flat" cmpd="sng" algn="ctr">
                <a:solidFill>
                  <a:schemeClr val="accent1"/>
                </a:solidFill>
                <a:miter lim="800000"/>
              </a:ln>
              <a:effectLst>
                <a:glow rad="63500">
                  <a:schemeClr val="accent1">
                    <a:satMod val="175000"/>
                    <a:alpha val="25000"/>
                  </a:schemeClr>
                </a:glow>
              </a:effectLst>
            </c:spPr>
            <c:extLst>
              <c:ext xmlns:c16="http://schemas.microsoft.com/office/drawing/2014/chart" uri="{C3380CC4-5D6E-409C-BE32-E72D297353CC}">
                <c16:uniqueId val="{0000000B-D225-41CD-B5F6-8A58BBEDEDB4}"/>
              </c:ext>
            </c:extLst>
          </c:dPt>
          <c:dPt>
            <c:idx val="7"/>
            <c:invertIfNegative val="0"/>
            <c:bubble3D val="0"/>
            <c:spPr>
              <a:noFill/>
              <a:ln w="9525" cap="flat" cmpd="sng" algn="ctr">
                <a:solidFill>
                  <a:schemeClr val="accent1"/>
                </a:solidFill>
                <a:miter lim="800000"/>
              </a:ln>
              <a:effectLst>
                <a:glow rad="63500">
                  <a:schemeClr val="accent1">
                    <a:satMod val="175000"/>
                    <a:alpha val="25000"/>
                  </a:schemeClr>
                </a:glow>
              </a:effectLst>
            </c:spPr>
            <c:extLst>
              <c:ext xmlns:c16="http://schemas.microsoft.com/office/drawing/2014/chart" uri="{C3380CC4-5D6E-409C-BE32-E72D297353CC}">
                <c16:uniqueId val="{0000000D-D225-41CD-B5F6-8A58BBEDEDB4}"/>
              </c:ext>
            </c:extLst>
          </c:dPt>
          <c:dPt>
            <c:idx val="8"/>
            <c:invertIfNegative val="0"/>
            <c:bubble3D val="0"/>
            <c:spPr>
              <a:noFill/>
              <a:ln w="9525" cap="flat" cmpd="sng" algn="ctr">
                <a:solidFill>
                  <a:schemeClr val="accent1"/>
                </a:solidFill>
                <a:miter lim="800000"/>
              </a:ln>
              <a:effectLst>
                <a:glow rad="63500">
                  <a:schemeClr val="accent1">
                    <a:satMod val="175000"/>
                    <a:alpha val="25000"/>
                  </a:schemeClr>
                </a:glow>
              </a:effectLst>
            </c:spPr>
            <c:extLst>
              <c:ext xmlns:c16="http://schemas.microsoft.com/office/drawing/2014/chart" uri="{C3380CC4-5D6E-409C-BE32-E72D297353CC}">
                <c16:uniqueId val="{0000000F-D225-41CD-B5F6-8A58BBEDEDB4}"/>
              </c:ext>
            </c:extLst>
          </c:dPt>
          <c:dPt>
            <c:idx val="9"/>
            <c:invertIfNegative val="0"/>
            <c:bubble3D val="0"/>
            <c:spPr>
              <a:noFill/>
              <a:ln w="9525" cap="flat" cmpd="sng" algn="ctr">
                <a:solidFill>
                  <a:schemeClr val="accent1"/>
                </a:solidFill>
                <a:miter lim="800000"/>
              </a:ln>
              <a:effectLst>
                <a:glow rad="63500">
                  <a:schemeClr val="accent1">
                    <a:satMod val="175000"/>
                    <a:alpha val="25000"/>
                  </a:schemeClr>
                </a:glow>
              </a:effectLst>
            </c:spPr>
            <c:extLst>
              <c:ext xmlns:c16="http://schemas.microsoft.com/office/drawing/2014/chart" uri="{C3380CC4-5D6E-409C-BE32-E72D297353CC}">
                <c16:uniqueId val="{00000011-D225-41CD-B5F6-8A58BBEDEDB4}"/>
              </c:ext>
            </c:extLst>
          </c:dPt>
          <c:dPt>
            <c:idx val="10"/>
            <c:invertIfNegative val="0"/>
            <c:bubble3D val="0"/>
            <c:extLst>
              <c:ext xmlns:c16="http://schemas.microsoft.com/office/drawing/2014/chart" uri="{C3380CC4-5D6E-409C-BE32-E72D297353CC}">
                <c16:uniqueId val="{00000012-D225-41CD-B5F6-8A58BBEDEDB4}"/>
              </c:ext>
            </c:extLst>
          </c:dPt>
          <c:dPt>
            <c:idx val="11"/>
            <c:invertIfNegative val="0"/>
            <c:bubble3D val="0"/>
            <c:extLst>
              <c:ext xmlns:c16="http://schemas.microsoft.com/office/drawing/2014/chart" uri="{C3380CC4-5D6E-409C-BE32-E72D297353CC}">
                <c16:uniqueId val="{00000013-D225-41CD-B5F6-8A58BBEDEDB4}"/>
              </c:ext>
            </c:extLst>
          </c:dPt>
          <c:dLbls>
            <c:dLbl>
              <c:idx val="0"/>
              <c:layout>
                <c:manualLayout>
                  <c:x val="0"/>
                  <c:y val="9.259259259259258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225-41CD-B5F6-8A58BBEDEDB4}"/>
                </c:ext>
              </c:extLst>
            </c:dLbl>
            <c:dLbl>
              <c:idx val="3"/>
              <c:layout>
                <c:manualLayout>
                  <c:x val="-5.187640505814598E-17"/>
                  <c:y val="-1.3888888888888888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225-41CD-B5F6-8A58BBEDEDB4}"/>
                </c:ext>
              </c:extLst>
            </c:dLbl>
            <c:dLbl>
              <c:idx val="4"/>
              <c:layout>
                <c:manualLayout>
                  <c:x val="-2.8296547821166336E-3"/>
                  <c:y val="-2.7777777777777776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D225-41CD-B5F6-8A58BBEDEDB4}"/>
                </c:ext>
              </c:extLst>
            </c:dLbl>
            <c:dLbl>
              <c:idx val="5"/>
              <c:layout>
                <c:manualLayout>
                  <c:x val="0"/>
                  <c:y val="-2.3148148148148147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D225-41CD-B5F6-8A58BBEDEDB4}"/>
                </c:ext>
              </c:extLst>
            </c:dLbl>
            <c:dLbl>
              <c:idx val="6"/>
              <c:layout>
                <c:manualLayout>
                  <c:x val="-1.0100893414627432E-16"/>
                  <c:y val="-1.8518518518518517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D225-41CD-B5F6-8A58BBEDEDB4}"/>
                </c:ext>
              </c:extLst>
            </c:dLbl>
            <c:dLbl>
              <c:idx val="7"/>
              <c:layout>
                <c:manualLayout>
                  <c:x val="0"/>
                  <c:y val="-4.6296296296296294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D225-41CD-B5F6-8A58BBEDEDB4}"/>
                </c:ext>
              </c:extLst>
            </c:dLbl>
            <c:dLbl>
              <c:idx val="8"/>
              <c:layout>
                <c:manualLayout>
                  <c:x val="2.6799852497776623E-3"/>
                  <c:y val="4.6296296296295869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D225-41CD-B5F6-8A58BBEDEDB4}"/>
                </c:ext>
              </c:extLst>
            </c:dLbl>
            <c:dLbl>
              <c:idx val="9"/>
              <c:layout>
                <c:manualLayout>
                  <c:x val="-2.8296566235005748E-3"/>
                  <c:y val="-9.259259259259258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1-D225-41CD-B5F6-8A58BBEDEDB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Sheet1!$K$3:$K$15</c:f>
              <c:strCache>
                <c:ptCount val="12"/>
                <c:pt idx="0">
                  <c:v>Sunrisers Hyderabad</c:v>
                </c:pt>
                <c:pt idx="1">
                  <c:v>Mumbai Indians</c:v>
                </c:pt>
                <c:pt idx="2">
                  <c:v>Kolkata Knight Riders</c:v>
                </c:pt>
                <c:pt idx="3">
                  <c:v>Royal Challengers Bangalore</c:v>
                </c:pt>
                <c:pt idx="4">
                  <c:v>Kings XI Punjab</c:v>
                </c:pt>
                <c:pt idx="5">
                  <c:v>Delhi Daredevils</c:v>
                </c:pt>
                <c:pt idx="6">
                  <c:v>Chennai Super Kings</c:v>
                </c:pt>
                <c:pt idx="7">
                  <c:v>Gujarat Lions</c:v>
                </c:pt>
                <c:pt idx="8">
                  <c:v>Rajasthan Royals</c:v>
                </c:pt>
                <c:pt idx="9">
                  <c:v>Delhi Capitals</c:v>
                </c:pt>
                <c:pt idx="10">
                  <c:v>Rising Pune Supergiant</c:v>
                </c:pt>
                <c:pt idx="11">
                  <c:v>Rising Pune Supergiants</c:v>
                </c:pt>
              </c:strCache>
            </c:strRef>
          </c:cat>
          <c:val>
            <c:numRef>
              <c:f>Sheet1!$L$3:$L$15</c:f>
              <c:numCache>
                <c:formatCode>General</c:formatCode>
                <c:ptCount val="12"/>
                <c:pt idx="0">
                  <c:v>9756</c:v>
                </c:pt>
                <c:pt idx="1">
                  <c:v>9522</c:v>
                </c:pt>
                <c:pt idx="2">
                  <c:v>9494</c:v>
                </c:pt>
                <c:pt idx="3">
                  <c:v>8992</c:v>
                </c:pt>
                <c:pt idx="4">
                  <c:v>8600</c:v>
                </c:pt>
                <c:pt idx="5">
                  <c:v>6376</c:v>
                </c:pt>
                <c:pt idx="6">
                  <c:v>5044</c:v>
                </c:pt>
                <c:pt idx="7">
                  <c:v>4627</c:v>
                </c:pt>
                <c:pt idx="8">
                  <c:v>4379</c:v>
                </c:pt>
                <c:pt idx="9">
                  <c:v>2418</c:v>
                </c:pt>
                <c:pt idx="10">
                  <c:v>2370</c:v>
                </c:pt>
                <c:pt idx="11">
                  <c:v>1962</c:v>
                </c:pt>
              </c:numCache>
            </c:numRef>
          </c:val>
          <c:extLst>
            <c:ext xmlns:c16="http://schemas.microsoft.com/office/drawing/2014/chart" uri="{C3380CC4-5D6E-409C-BE32-E72D297353CC}">
              <c16:uniqueId val="{00000014-D225-41CD-B5F6-8A58BBEDEDB4}"/>
            </c:ext>
          </c:extLst>
        </c:ser>
        <c:dLbls>
          <c:dLblPos val="outEnd"/>
          <c:showLegendKey val="0"/>
          <c:showVal val="1"/>
          <c:showCatName val="0"/>
          <c:showSerName val="0"/>
          <c:showPercent val="0"/>
          <c:showBubbleSize val="0"/>
        </c:dLbls>
        <c:gapWidth val="315"/>
        <c:overlap val="-40"/>
        <c:axId val="2086241455"/>
        <c:axId val="2086261007"/>
      </c:barChart>
      <c:catAx>
        <c:axId val="2086241455"/>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086261007"/>
        <c:crosses val="autoZero"/>
        <c:auto val="1"/>
        <c:lblAlgn val="ctr"/>
        <c:lblOffset val="100"/>
        <c:noMultiLvlLbl val="0"/>
      </c:catAx>
      <c:valAx>
        <c:axId val="2086261007"/>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0862414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[kumar Ankit final dashboard excel.xlsm]Sheet1!PivotTable3</c:name>
    <c:fmtId val="13"/>
  </c:pivotSource>
  <c:chart>
    <c:title>
      <c:tx>
        <c:rich>
          <a:bodyPr rot="0" spcFirstLastPara="1" vertOverflow="ellipsis" vert="horz" wrap="square" anchor="ctr" anchorCtr="1"/>
          <a:lstStyle/>
          <a:p>
            <a:pPr>
              <a:defRPr sz="1100" b="1" i="0" u="none" strike="noStrike" kern="1200" cap="all" spc="100" normalizeH="0" baseline="0">
                <a:solidFill>
                  <a:schemeClr val="lt1"/>
                </a:solidFill>
                <a:latin typeface="+mn-lt"/>
                <a:ea typeface="+mn-ea"/>
                <a:cs typeface="+mn-cs"/>
              </a:defRPr>
            </a:pPr>
            <a:r>
              <a:rPr lang="en-IN" sz="1100"/>
              <a:t>Top 5 teams who have most no of 100s</a:t>
            </a:r>
          </a:p>
        </c:rich>
      </c:tx>
      <c:layout>
        <c:manualLayout>
          <c:xMode val="edge"/>
          <c:yMode val="edge"/>
          <c:x val="0.18462489063867019"/>
          <c:y val="8.6942257217847763E-2"/>
        </c:manualLayout>
      </c:layout>
      <c:overlay val="0"/>
      <c:spPr>
        <a:noFill/>
        <a:ln>
          <a:noFill/>
        </a:ln>
        <a:effectLst/>
      </c:spPr>
      <c:txPr>
        <a:bodyPr rot="0" spcFirstLastPara="1" vertOverflow="ellipsis" vert="horz" wrap="square" anchor="ctr" anchorCtr="1"/>
        <a:lstStyle/>
        <a:p>
          <a:pPr>
            <a:defRPr sz="1100" b="1" i="0" u="none" strike="noStrike" kern="1200" cap="all" spc="100" normalizeH="0" baseline="0">
              <a:solidFill>
                <a:schemeClr val="lt1"/>
              </a:solidFill>
              <a:latin typeface="+mn-lt"/>
              <a:ea typeface="+mn-ea"/>
              <a:cs typeface="+mn-cs"/>
            </a:defRPr>
          </a:pPr>
          <a:endParaRPr lang="en-US"/>
        </a:p>
      </c:txPr>
    </c:title>
    <c:autoTitleDeleted val="0"/>
    <c:pivotFmts>
      <c:pivotFmt>
        <c:idx val="0"/>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4.9893054441051347E-2"/>
          <c:y val="0.17918916551647734"/>
          <c:w val="0.94866410930392275"/>
          <c:h val="0.6375840739040004"/>
        </c:manualLayout>
      </c:layout>
      <c:lineChart>
        <c:grouping val="standard"/>
        <c:varyColors val="0"/>
        <c:ser>
          <c:idx val="0"/>
          <c:order val="0"/>
          <c:tx>
            <c:strRef>
              <c:f>Sheet1!$W$3</c:f>
              <c:strCache>
                <c:ptCount val="1"/>
                <c:pt idx="0">
                  <c:v>Total</c:v>
                </c:pt>
              </c:strCache>
            </c:strRef>
          </c:tx>
          <c:spPr>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s>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accent1">
                          <a:lumMod val="60000"/>
                          <a:lumOff val="40000"/>
                        </a:schemeClr>
                      </a:solidFill>
                    </a:ln>
                    <a:effectLst/>
                  </c:spPr>
                </c15:leaderLines>
              </c:ext>
            </c:extLst>
          </c:dLbls>
          <c:cat>
            <c:strRef>
              <c:f>Sheet1!$V$4:$V$10</c:f>
              <c:strCache>
                <c:ptCount val="6"/>
                <c:pt idx="0">
                  <c:v>Kings XI Punjab</c:v>
                </c:pt>
                <c:pt idx="1">
                  <c:v>Kolkata Knight Riders</c:v>
                </c:pt>
                <c:pt idx="2">
                  <c:v>Mumbai Indians</c:v>
                </c:pt>
                <c:pt idx="3">
                  <c:v>Delhi Daredevils</c:v>
                </c:pt>
                <c:pt idx="4">
                  <c:v>Rajasthan Royals</c:v>
                </c:pt>
                <c:pt idx="5">
                  <c:v>Chennai Super Kings</c:v>
                </c:pt>
              </c:strCache>
            </c:strRef>
          </c:cat>
          <c:val>
            <c:numRef>
              <c:f>Sheet1!$W$4:$W$10</c:f>
              <c:numCache>
                <c:formatCode>General</c:formatCode>
                <c:ptCount val="6"/>
                <c:pt idx="0">
                  <c:v>79</c:v>
                </c:pt>
                <c:pt idx="1">
                  <c:v>74</c:v>
                </c:pt>
                <c:pt idx="2">
                  <c:v>73</c:v>
                </c:pt>
                <c:pt idx="3">
                  <c:v>59</c:v>
                </c:pt>
                <c:pt idx="4">
                  <c:v>40</c:v>
                </c:pt>
                <c:pt idx="5">
                  <c:v>39</c:v>
                </c:pt>
              </c:numCache>
            </c:numRef>
          </c:val>
          <c:smooth val="0"/>
          <c:extLst>
            <c:ext xmlns:c16="http://schemas.microsoft.com/office/drawing/2014/chart" uri="{C3380CC4-5D6E-409C-BE32-E72D297353CC}">
              <c16:uniqueId val="{00000000-2030-4FCC-9290-CF79BDDE044A}"/>
            </c:ext>
          </c:extLst>
        </c:ser>
        <c:dLbls>
          <c:dLblPos val="ctr"/>
          <c:showLegendKey val="0"/>
          <c:showVal val="1"/>
          <c:showCatName val="0"/>
          <c:showSerName val="0"/>
          <c:showPercent val="0"/>
          <c:showBubbleSize val="0"/>
        </c:dLbls>
        <c:dropLines>
          <c:spPr>
            <a:ln w="9525" cap="flat" cmpd="sng" algn="ctr">
              <a:gradFill>
                <a:gsLst>
                  <a:gs pos="0">
                    <a:schemeClr val="lt1"/>
                  </a:gs>
                  <a:gs pos="100000">
                    <a:schemeClr val="lt1">
                      <a:alpha val="0"/>
                    </a:schemeClr>
                  </a:gs>
                </a:gsLst>
                <a:lin ang="5400000" scaled="0"/>
              </a:gradFill>
              <a:round/>
            </a:ln>
            <a:effectLst/>
          </c:spPr>
        </c:dropLines>
        <c:marker val="1"/>
        <c:smooth val="0"/>
        <c:axId val="655400480"/>
        <c:axId val="655402976"/>
      </c:lineChart>
      <c:catAx>
        <c:axId val="65540048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30" baseline="0">
                <a:solidFill>
                  <a:schemeClr val="lt1"/>
                </a:solidFill>
                <a:latin typeface="+mn-lt"/>
                <a:ea typeface="+mn-ea"/>
                <a:cs typeface="+mn-cs"/>
              </a:defRPr>
            </a:pPr>
            <a:endParaRPr lang="en-US"/>
          </a:p>
        </c:txPr>
        <c:crossAx val="655402976"/>
        <c:crosses val="autoZero"/>
        <c:auto val="1"/>
        <c:lblAlgn val="ctr"/>
        <c:lblOffset val="100"/>
        <c:noMultiLvlLbl val="0"/>
      </c:catAx>
      <c:valAx>
        <c:axId val="655402976"/>
        <c:scaling>
          <c:orientation val="minMax"/>
        </c:scaling>
        <c:delete val="1"/>
        <c:axPos val="l"/>
        <c:numFmt formatCode="General" sourceLinked="1"/>
        <c:majorTickMark val="none"/>
        <c:minorTickMark val="none"/>
        <c:tickLblPos val="nextTo"/>
        <c:crossAx val="6554004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solidFill>
    <a:ln w="9525" cap="flat" cmpd="sng" algn="ctr">
      <a:solidFill>
        <a:schemeClr val="lt1">
          <a:lumMod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[kumar Ankit final dashboard excel.xlsm]Sheet1!PivotTable4</c:name>
    <c:fmtId val="13"/>
  </c:pivotSource>
  <c:chart>
    <c:title>
      <c:tx>
        <c:rich>
          <a:bodyPr rot="0" spcFirstLastPara="1" vertOverflow="ellipsis" vert="horz" wrap="square" anchor="ctr" anchorCtr="1"/>
          <a:lstStyle/>
          <a:p>
            <a:pPr>
              <a:defRPr sz="1000" b="1" i="0" u="none" strike="noStrike" kern="1200" cap="all" spc="100" normalizeH="0" baseline="0">
                <a:solidFill>
                  <a:schemeClr val="lt1"/>
                </a:solidFill>
                <a:latin typeface="+mn-lt"/>
                <a:ea typeface="+mn-ea"/>
                <a:cs typeface="+mn-cs"/>
              </a:defRPr>
            </a:pPr>
            <a:r>
              <a:rPr lang="en-IN" sz="1000"/>
              <a:t>Top 6 batsman who have most no of 6s in IPL Career</a:t>
            </a:r>
          </a:p>
        </c:rich>
      </c:tx>
      <c:layout>
        <c:manualLayout>
          <c:xMode val="edge"/>
          <c:yMode val="edge"/>
          <c:x val="0.14593804098955715"/>
          <c:y val="3.6016165592937244E-2"/>
        </c:manualLayout>
      </c:layout>
      <c:overlay val="0"/>
      <c:spPr>
        <a:noFill/>
        <a:ln>
          <a:noFill/>
        </a:ln>
        <a:effectLst/>
      </c:spPr>
      <c:txPr>
        <a:bodyPr rot="0" spcFirstLastPara="1" vertOverflow="ellipsis" vert="horz" wrap="square" anchor="ctr" anchorCtr="1"/>
        <a:lstStyle/>
        <a:p>
          <a:pPr>
            <a:defRPr sz="1000" b="1" i="0" u="none" strike="noStrike" kern="1200" cap="all" spc="100" normalizeH="0" baseline="0">
              <a:solidFill>
                <a:schemeClr val="lt1"/>
              </a:solidFill>
              <a:latin typeface="+mn-lt"/>
              <a:ea typeface="+mn-ea"/>
              <a:cs typeface="+mn-cs"/>
            </a:defRPr>
          </a:pPr>
          <a:endParaRPr lang="en-US"/>
        </a:p>
      </c:txPr>
    </c:title>
    <c:autoTitleDeleted val="0"/>
    <c:pivotFmts>
      <c:pivotFmt>
        <c:idx val="0"/>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pattFill prst="ltUpDiag">
            <a:fgClr>
              <a:schemeClr val="accent1"/>
            </a:fgClr>
            <a:bgClr>
              <a:schemeClr val="lt1"/>
            </a:bgClr>
          </a:pattFill>
          <a:ln>
            <a:noFill/>
          </a:ln>
          <a:effectLst/>
        </c:spPr>
        <c:marker>
          <c:symbol val="none"/>
        </c:marker>
        <c:dLbl>
          <c:idx val="0"/>
          <c:spPr>
            <a:solidFill>
              <a:srgbClr val="4472C4">
                <a:alpha val="70000"/>
              </a:srgb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pattFill prst="ltUpDiag">
            <a:fgClr>
              <a:schemeClr val="accent1"/>
            </a:fgClr>
            <a:bgClr>
              <a:schemeClr val="lt1"/>
            </a:bgClr>
          </a:pattFill>
          <a:ln>
            <a:noFill/>
          </a:ln>
          <a:effectLst/>
        </c:spPr>
        <c:marker>
          <c:symbol val="none"/>
        </c:marker>
        <c:dLbl>
          <c:idx val="0"/>
          <c:spPr>
            <a:solidFill>
              <a:srgbClr val="4472C4">
                <a:alpha val="70000"/>
              </a:srgb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pattFill prst="ltUpDiag">
            <a:fgClr>
              <a:schemeClr val="accent1"/>
            </a:fgClr>
            <a:bgClr>
              <a:schemeClr val="lt1"/>
            </a:bgClr>
          </a:pattFill>
          <a:ln>
            <a:noFill/>
          </a:ln>
          <a:effectLst/>
        </c:spPr>
        <c:marker>
          <c:symbol val="none"/>
        </c:marker>
        <c:dLbl>
          <c:idx val="0"/>
          <c:spPr>
            <a:solidFill>
              <a:srgbClr val="4472C4">
                <a:alpha val="70000"/>
              </a:srgb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pattFill prst="ltUpDiag">
            <a:fgClr>
              <a:schemeClr val="accent1"/>
            </a:fgClr>
            <a:bgClr>
              <a:schemeClr val="lt1"/>
            </a:bgClr>
          </a:pattFill>
          <a:ln>
            <a:noFill/>
          </a:ln>
          <a:effectLst/>
        </c:spPr>
        <c:marker>
          <c:symbol val="none"/>
        </c:marker>
        <c:dLbl>
          <c:idx val="0"/>
          <c:spPr>
            <a:solidFill>
              <a:srgbClr val="4472C4">
                <a:alpha val="70000"/>
              </a:srgb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pattFill prst="ltUpDiag">
            <a:fgClr>
              <a:schemeClr val="accent1"/>
            </a:fgClr>
            <a:bgClr>
              <a:schemeClr val="lt1"/>
            </a:bgClr>
          </a:pattFill>
          <a:ln>
            <a:noFill/>
          </a:ln>
          <a:effectLst/>
        </c:spPr>
        <c:marker>
          <c:symbol val="none"/>
        </c:marker>
        <c:dLbl>
          <c:idx val="0"/>
          <c:spPr>
            <a:solidFill>
              <a:srgbClr val="4472C4">
                <a:alpha val="70000"/>
              </a:srgb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Sheet1!$AD$2</c:f>
              <c:strCache>
                <c:ptCount val="1"/>
                <c:pt idx="0">
                  <c:v>Total</c:v>
                </c:pt>
              </c:strCache>
            </c:strRef>
          </c:tx>
          <c:spPr>
            <a:pattFill prst="ltUpDiag">
              <a:fgClr>
                <a:schemeClr val="accent1"/>
              </a:fgClr>
              <a:bgClr>
                <a:schemeClr val="lt1"/>
              </a:bgClr>
            </a:pattFill>
            <a:ln>
              <a:noFill/>
            </a:ln>
            <a:effectLst/>
          </c:spPr>
          <c:invertIfNegative val="0"/>
          <c:dLbls>
            <c:spPr>
              <a:solidFill>
                <a:srgbClr val="4472C4">
                  <a:alpha val="70000"/>
                </a:srgb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accent1">
                          <a:lumMod val="60000"/>
                          <a:lumOff val="40000"/>
                        </a:schemeClr>
                      </a:solidFill>
                    </a:ln>
                    <a:effectLst/>
                  </c:spPr>
                </c15:leaderLines>
              </c:ext>
            </c:extLst>
          </c:dLbls>
          <c:cat>
            <c:multiLvlStrRef>
              <c:f>Sheet1!$AC$3:$AC$32</c:f>
              <c:multiLvlStrCache>
                <c:ptCount val="23"/>
                <c:lvl>
                  <c:pt idx="0">
                    <c:v>IPL 2016</c:v>
                  </c:pt>
                  <c:pt idx="1">
                    <c:v>IPL 2017</c:v>
                  </c:pt>
                  <c:pt idx="2">
                    <c:v>IPL 2018</c:v>
                  </c:pt>
                  <c:pt idx="3">
                    <c:v>IPL 2019</c:v>
                  </c:pt>
                  <c:pt idx="4">
                    <c:v>IPL 2016</c:v>
                  </c:pt>
                  <c:pt idx="5">
                    <c:v>IPL 2018</c:v>
                  </c:pt>
                  <c:pt idx="6">
                    <c:v>IPL 2019</c:v>
                  </c:pt>
                  <c:pt idx="7">
                    <c:v>IPL 2016</c:v>
                  </c:pt>
                  <c:pt idx="8">
                    <c:v>IPL 2017</c:v>
                  </c:pt>
                  <c:pt idx="9">
                    <c:v>IPL 2018</c:v>
                  </c:pt>
                  <c:pt idx="10">
                    <c:v>IPL 2019</c:v>
                  </c:pt>
                  <c:pt idx="11">
                    <c:v>IPL 2016</c:v>
                  </c:pt>
                  <c:pt idx="12">
                    <c:v>IPL 2017</c:v>
                  </c:pt>
                  <c:pt idx="13">
                    <c:v>IPL 2018</c:v>
                  </c:pt>
                  <c:pt idx="14">
                    <c:v>IPL 2019</c:v>
                  </c:pt>
                  <c:pt idx="15">
                    <c:v>IPL 2016</c:v>
                  </c:pt>
                  <c:pt idx="16">
                    <c:v>IPL 2017</c:v>
                  </c:pt>
                  <c:pt idx="17">
                    <c:v>IPL 2018</c:v>
                  </c:pt>
                  <c:pt idx="18">
                    <c:v>IPL 2019</c:v>
                  </c:pt>
                  <c:pt idx="19">
                    <c:v>IPL 2016</c:v>
                  </c:pt>
                  <c:pt idx="20">
                    <c:v>IPL 2017</c:v>
                  </c:pt>
                  <c:pt idx="21">
                    <c:v>IPL 2018</c:v>
                  </c:pt>
                  <c:pt idx="22">
                    <c:v>IPL 2019</c:v>
                  </c:pt>
                </c:lvl>
                <c:lvl>
                  <c:pt idx="0">
                    <c:v>AB de Villiers</c:v>
                  </c:pt>
                  <c:pt idx="4">
                    <c:v>AD Russell</c:v>
                  </c:pt>
                  <c:pt idx="7">
                    <c:v>CH Gayle</c:v>
                  </c:pt>
                  <c:pt idx="11">
                    <c:v>RR Pant</c:v>
                  </c:pt>
                  <c:pt idx="15">
                    <c:v>MS Dhoni</c:v>
                  </c:pt>
                  <c:pt idx="19">
                    <c:v>V Kohli</c:v>
                  </c:pt>
                </c:lvl>
              </c:multiLvlStrCache>
            </c:multiLvlStrRef>
          </c:cat>
          <c:val>
            <c:numRef>
              <c:f>Sheet1!$AD$3:$AD$32</c:f>
              <c:numCache>
                <c:formatCode>General</c:formatCode>
                <c:ptCount val="23"/>
                <c:pt idx="0">
                  <c:v>37</c:v>
                </c:pt>
                <c:pt idx="1">
                  <c:v>16</c:v>
                </c:pt>
                <c:pt idx="2">
                  <c:v>30</c:v>
                </c:pt>
                <c:pt idx="3">
                  <c:v>26</c:v>
                </c:pt>
                <c:pt idx="4">
                  <c:v>15</c:v>
                </c:pt>
                <c:pt idx="5">
                  <c:v>31</c:v>
                </c:pt>
                <c:pt idx="6">
                  <c:v>52</c:v>
                </c:pt>
                <c:pt idx="7">
                  <c:v>21</c:v>
                </c:pt>
                <c:pt idx="8">
                  <c:v>14</c:v>
                </c:pt>
                <c:pt idx="9">
                  <c:v>27</c:v>
                </c:pt>
                <c:pt idx="10">
                  <c:v>34</c:v>
                </c:pt>
                <c:pt idx="11">
                  <c:v>6</c:v>
                </c:pt>
                <c:pt idx="12">
                  <c:v>24</c:v>
                </c:pt>
                <c:pt idx="13">
                  <c:v>37</c:v>
                </c:pt>
                <c:pt idx="14">
                  <c:v>27</c:v>
                </c:pt>
                <c:pt idx="15">
                  <c:v>14</c:v>
                </c:pt>
                <c:pt idx="16">
                  <c:v>16</c:v>
                </c:pt>
                <c:pt idx="17">
                  <c:v>30</c:v>
                </c:pt>
                <c:pt idx="18">
                  <c:v>23</c:v>
                </c:pt>
                <c:pt idx="19">
                  <c:v>38</c:v>
                </c:pt>
                <c:pt idx="20">
                  <c:v>11</c:v>
                </c:pt>
                <c:pt idx="21">
                  <c:v>18</c:v>
                </c:pt>
                <c:pt idx="22">
                  <c:v>13</c:v>
                </c:pt>
              </c:numCache>
            </c:numRef>
          </c:val>
          <c:extLst>
            <c:ext xmlns:c16="http://schemas.microsoft.com/office/drawing/2014/chart" uri="{C3380CC4-5D6E-409C-BE32-E72D297353CC}">
              <c16:uniqueId val="{00000000-81F5-4D0B-9F23-7EEDEB91CDF2}"/>
            </c:ext>
          </c:extLst>
        </c:ser>
        <c:dLbls>
          <c:dLblPos val="outEnd"/>
          <c:showLegendKey val="0"/>
          <c:showVal val="1"/>
          <c:showCatName val="0"/>
          <c:showSerName val="0"/>
          <c:showPercent val="0"/>
          <c:showBubbleSize val="0"/>
        </c:dLbls>
        <c:gapWidth val="269"/>
        <c:overlap val="-20"/>
        <c:axId val="823010016"/>
        <c:axId val="822999616"/>
      </c:barChart>
      <c:catAx>
        <c:axId val="823010016"/>
        <c:scaling>
          <c:orientation val="minMax"/>
        </c:scaling>
        <c:delete val="0"/>
        <c:axPos val="b"/>
        <c:majorGridlines>
          <c:spPr>
            <a:ln w="9525" cap="flat" cmpd="sng" algn="ctr">
              <a:solidFill>
                <a:schemeClr val="lt1">
                  <a:alpha val="25000"/>
                </a:schemeClr>
              </a:solidFill>
              <a:round/>
            </a:ln>
            <a:effectLst/>
          </c:spPr>
        </c:majorGridlines>
        <c:numFmt formatCode="General" sourceLinked="1"/>
        <c:majorTickMark val="none"/>
        <c:minorTickMark val="none"/>
        <c:tickLblPos val="nextTo"/>
        <c:spPr>
          <a:noFill/>
          <a:ln w="3175" cap="flat" cmpd="sng" algn="ctr">
            <a:solidFill>
              <a:schemeClr val="accent1">
                <a:lumMod val="60000"/>
                <a:lumOff val="40000"/>
              </a:schemeClr>
            </a:solidFill>
            <a:round/>
          </a:ln>
          <a:effectLst/>
        </c:spPr>
        <c:txPr>
          <a:bodyPr rot="-60000000" spcFirstLastPara="1" vertOverflow="ellipsis" vert="horz" wrap="square" anchor="ctr" anchorCtr="1"/>
          <a:lstStyle/>
          <a:p>
            <a:pPr>
              <a:defRPr sz="800" b="0" i="0" u="none" strike="noStrike" kern="1200" cap="all" spc="150" normalizeH="0" baseline="0">
                <a:solidFill>
                  <a:schemeClr val="lt1"/>
                </a:solidFill>
                <a:latin typeface="+mn-lt"/>
                <a:ea typeface="+mn-ea"/>
                <a:cs typeface="+mn-cs"/>
              </a:defRPr>
            </a:pPr>
            <a:endParaRPr lang="en-US"/>
          </a:p>
        </c:txPr>
        <c:crossAx val="822999616"/>
        <c:crosses val="autoZero"/>
        <c:auto val="1"/>
        <c:lblAlgn val="ctr"/>
        <c:lblOffset val="100"/>
        <c:noMultiLvlLbl val="0"/>
      </c:catAx>
      <c:valAx>
        <c:axId val="82299961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solidFill>
                <a:latin typeface="+mn-lt"/>
                <a:ea typeface="+mn-ea"/>
                <a:cs typeface="+mn-cs"/>
              </a:defRPr>
            </a:pPr>
            <a:endParaRPr lang="en-US"/>
          </a:p>
        </c:txPr>
        <c:crossAx val="8230100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solidFill>
    <a:ln w="9525" cap="flat" cmpd="sng" algn="ctr">
      <a:solidFill>
        <a:schemeClr val="accent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[kumar Ankit final dashboard excel.xlsm]Sheet1!PivotTable5</c:name>
    <c:fmtId val="15"/>
  </c:pivotSource>
  <c:chart>
    <c:title>
      <c:tx>
        <c:rich>
          <a:bodyPr rot="0" spcFirstLastPara="1" vertOverflow="ellipsis" vert="horz" wrap="square" anchor="ctr" anchorCtr="1"/>
          <a:lstStyle/>
          <a:p>
            <a:pPr>
              <a:defRPr sz="1500" b="1" i="0" u="none" strike="noStrike" kern="1200" cap="all" spc="100" normalizeH="0" baseline="0">
                <a:solidFill>
                  <a:schemeClr val="lt1"/>
                </a:solidFill>
                <a:latin typeface="+mn-lt"/>
                <a:ea typeface="+mn-ea"/>
                <a:cs typeface="+mn-cs"/>
              </a:defRPr>
            </a:pPr>
            <a:r>
              <a:rPr lang="en-IN" dirty="0"/>
              <a:t>Most no of  runs scored by Top 5 players in all season</a:t>
            </a:r>
          </a:p>
        </c:rich>
      </c:tx>
      <c:layout>
        <c:manualLayout>
          <c:xMode val="edge"/>
          <c:yMode val="edge"/>
          <c:x val="0.19400678040244967"/>
          <c:y val="0.10083114610673666"/>
        </c:manualLayout>
      </c:layout>
      <c:overlay val="0"/>
      <c:spPr>
        <a:noFill/>
        <a:ln>
          <a:noFill/>
        </a:ln>
        <a:effectLst/>
      </c:spPr>
      <c:txPr>
        <a:bodyPr rot="0" spcFirstLastPara="1" vertOverflow="ellipsis" vert="horz" wrap="square" anchor="ctr" anchorCtr="1"/>
        <a:lstStyle/>
        <a:p>
          <a:pPr>
            <a:defRPr sz="1500" b="1" i="0" u="none" strike="noStrike" kern="1200" cap="all" spc="100" normalizeH="0" baseline="0">
              <a:solidFill>
                <a:schemeClr val="lt1"/>
              </a:solidFill>
              <a:latin typeface="+mn-lt"/>
              <a:ea typeface="+mn-ea"/>
              <a:cs typeface="+mn-cs"/>
            </a:defRPr>
          </a:pPr>
          <a:endParaRPr lang="en-US"/>
        </a:p>
      </c:txPr>
    </c:title>
    <c:autoTitleDeleted val="0"/>
    <c:pivotFmts>
      <c:pivotFmt>
        <c:idx val="0"/>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layout>
            <c:manualLayout>
              <c:x val="-3.966666666666667E-2"/>
              <c:y val="-2.7777777777777776E-2"/>
            </c:manualLayout>
          </c:layout>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layout>
            <c:manualLayout>
              <c:x val="-3.966666666666667E-2"/>
              <c:y val="-3.2407407407407489E-2"/>
            </c:manualLayout>
          </c:layout>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pattFill prst="ltUpDiag">
            <a:fgClr>
              <a:schemeClr val="accent1"/>
            </a:fgClr>
            <a:bgClr>
              <a:schemeClr val="lt1"/>
            </a:bgClr>
          </a:pattFill>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
          <c:idx val="0"/>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Sheet1!$AJ$5</c:f>
              <c:strCache>
                <c:ptCount val="1"/>
                <c:pt idx="0">
                  <c:v>Total</c:v>
                </c:pt>
              </c:strCache>
            </c:strRef>
          </c:tx>
          <c:spPr>
            <a:ln w="25400" cap="rnd">
              <a:solidFill>
                <a:schemeClr val="lt1"/>
              </a:solidFill>
              <a:round/>
            </a:ln>
            <a:effectLst>
              <a:outerShdw dist="25400" dir="2700000" algn="tl" rotWithShape="0">
                <a:schemeClr val="accent1"/>
              </a:outerShdw>
            </a:effectLst>
          </c:spPr>
          <c:marker>
            <c:symbol val="circle"/>
            <c:size val="14"/>
            <c:spPr>
              <a:solidFill>
                <a:schemeClr val="accent1"/>
              </a:solidFill>
              <a:ln>
                <a:noFill/>
              </a:ln>
              <a:effectLst/>
            </c:spPr>
          </c:marker>
          <c:dLbls>
            <c:spPr>
              <a:solidFill>
                <a:srgbClr val="4472C4"/>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accent1">
                          <a:lumMod val="60000"/>
                          <a:lumOff val="40000"/>
                        </a:schemeClr>
                      </a:solidFill>
                    </a:ln>
                    <a:effectLst/>
                  </c:spPr>
                </c15:leaderLines>
              </c:ext>
            </c:extLst>
          </c:dLbls>
          <c:cat>
            <c:strRef>
              <c:f>Sheet1!$AI$6:$AI$11</c:f>
              <c:strCache>
                <c:ptCount val="5"/>
                <c:pt idx="0">
                  <c:v>V Kohli</c:v>
                </c:pt>
                <c:pt idx="1">
                  <c:v>PA Patel</c:v>
                </c:pt>
                <c:pt idx="2">
                  <c:v>Q de Kock</c:v>
                </c:pt>
                <c:pt idx="3">
                  <c:v>RG Sharma</c:v>
                </c:pt>
                <c:pt idx="4">
                  <c:v>KS Williamson</c:v>
                </c:pt>
              </c:strCache>
            </c:strRef>
          </c:cat>
          <c:val>
            <c:numRef>
              <c:f>Sheet1!$AJ$6:$AJ$11</c:f>
              <c:numCache>
                <c:formatCode>General</c:formatCode>
                <c:ptCount val="5"/>
                <c:pt idx="0">
                  <c:v>277</c:v>
                </c:pt>
                <c:pt idx="1">
                  <c:v>271</c:v>
                </c:pt>
                <c:pt idx="2">
                  <c:v>242</c:v>
                </c:pt>
                <c:pt idx="3">
                  <c:v>228</c:v>
                </c:pt>
                <c:pt idx="4">
                  <c:v>223</c:v>
                </c:pt>
              </c:numCache>
            </c:numRef>
          </c:val>
          <c:smooth val="0"/>
          <c:extLst>
            <c:ext xmlns:c16="http://schemas.microsoft.com/office/drawing/2014/chart" uri="{C3380CC4-5D6E-409C-BE32-E72D297353CC}">
              <c16:uniqueId val="{00000000-2AA5-4FCC-BCF6-677ED2F23D47}"/>
            </c:ext>
          </c:extLst>
        </c:ser>
        <c:dLbls>
          <c:dLblPos val="ctr"/>
          <c:showLegendKey val="0"/>
          <c:showVal val="1"/>
          <c:showCatName val="0"/>
          <c:showSerName val="0"/>
          <c:showPercent val="0"/>
          <c:showBubbleSize val="0"/>
        </c:dLbls>
        <c:dropLines>
          <c:spPr>
            <a:ln w="9525" cap="flat" cmpd="sng" algn="ctr">
              <a:gradFill>
                <a:gsLst>
                  <a:gs pos="0">
                    <a:schemeClr val="lt1"/>
                  </a:gs>
                  <a:gs pos="100000">
                    <a:schemeClr val="lt1">
                      <a:alpha val="0"/>
                    </a:schemeClr>
                  </a:gs>
                </a:gsLst>
                <a:lin ang="5400000" scaled="0"/>
              </a:gradFill>
              <a:round/>
            </a:ln>
            <a:effectLst/>
          </c:spPr>
        </c:dropLines>
        <c:marker val="1"/>
        <c:smooth val="0"/>
        <c:axId val="655417952"/>
        <c:axId val="655420032"/>
      </c:lineChart>
      <c:catAx>
        <c:axId val="65541795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30" baseline="0">
                <a:solidFill>
                  <a:schemeClr val="lt1"/>
                </a:solidFill>
                <a:latin typeface="+mn-lt"/>
                <a:ea typeface="+mn-ea"/>
                <a:cs typeface="+mn-cs"/>
              </a:defRPr>
            </a:pPr>
            <a:endParaRPr lang="en-US"/>
          </a:p>
        </c:txPr>
        <c:crossAx val="655420032"/>
        <c:crosses val="autoZero"/>
        <c:auto val="1"/>
        <c:lblAlgn val="ctr"/>
        <c:lblOffset val="100"/>
        <c:noMultiLvlLbl val="0"/>
      </c:catAx>
      <c:valAx>
        <c:axId val="655420032"/>
        <c:scaling>
          <c:orientation val="minMax"/>
        </c:scaling>
        <c:delete val="1"/>
        <c:axPos val="l"/>
        <c:numFmt formatCode="General" sourceLinked="1"/>
        <c:majorTickMark val="none"/>
        <c:minorTickMark val="none"/>
        <c:tickLblPos val="nextTo"/>
        <c:crossAx val="6554179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solidFill>
    <a:ln w="9525" cap="flat" cmpd="sng" algn="ctr">
      <a:solidFill>
        <a:schemeClr val="lt1">
          <a:lumMod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[kumar Ankit final dashboard excel.xlsm]Sheet1!PivotTable6</c:name>
    <c:fmtId val="15"/>
  </c:pivotSource>
  <c:chart>
    <c:title>
      <c:tx>
        <c:rich>
          <a:bodyPr rot="0" spcFirstLastPara="1" vertOverflow="ellipsis" vert="horz" wrap="square" anchor="ctr" anchorCtr="1"/>
          <a:lstStyle/>
          <a:p>
            <a:pPr>
              <a:defRPr sz="1200" b="1" i="0" u="none" strike="noStrike" kern="1200" spc="0" normalizeH="0" baseline="0">
                <a:solidFill>
                  <a:schemeClr val="dk1">
                    <a:lumMod val="50000"/>
                    <a:lumOff val="50000"/>
                  </a:schemeClr>
                </a:solidFill>
                <a:latin typeface="+mj-lt"/>
                <a:ea typeface="+mj-ea"/>
                <a:cs typeface="+mj-cs"/>
              </a:defRPr>
            </a:pPr>
            <a:r>
              <a:rPr lang="en-US" sz="1200" b="1" i="1" dirty="0"/>
              <a:t>Top 5 players who have best strike rate in season2018-2019</a:t>
            </a:r>
          </a:p>
        </c:rich>
      </c:tx>
      <c:layout>
        <c:manualLayout>
          <c:xMode val="edge"/>
          <c:yMode val="edge"/>
          <c:x val="0.1718411820252834"/>
          <c:y val="3.8319769422740055E-2"/>
        </c:manualLayout>
      </c:layout>
      <c:overlay val="0"/>
      <c:spPr>
        <a:noFill/>
        <a:ln>
          <a:noFill/>
        </a:ln>
        <a:effectLst/>
      </c:spPr>
      <c:txPr>
        <a:bodyPr rot="0" spcFirstLastPara="1" vertOverflow="ellipsis" vert="horz" wrap="square" anchor="ctr" anchorCtr="1"/>
        <a:lstStyle/>
        <a:p>
          <a:pPr>
            <a:defRPr sz="1200" b="1" i="0" u="none" strike="noStrike" kern="1200" spc="0" normalizeH="0" baseline="0">
              <a:solidFill>
                <a:schemeClr val="dk1">
                  <a:lumMod val="50000"/>
                  <a:lumOff val="50000"/>
                </a:schemeClr>
              </a:solidFill>
              <a:latin typeface="+mj-lt"/>
              <a:ea typeface="+mj-ea"/>
              <a:cs typeface="+mj-cs"/>
            </a:defRPr>
          </a:pPr>
          <a:endParaRPr lang="en-US"/>
        </a:p>
      </c:txPr>
    </c:title>
    <c:autoTitleDeleted val="0"/>
    <c:pivotFmts>
      <c:pivotFmt>
        <c:idx val="0"/>
        <c:spPr>
          <a:gradFill>
            <a:gsLst>
              <a:gs pos="100000">
                <a:schemeClr val="accent1">
                  <a:lumMod val="60000"/>
                  <a:lumOff val="40000"/>
                </a:schemeClr>
              </a:gs>
              <a:gs pos="0">
                <a:schemeClr val="accent1"/>
              </a:gs>
            </a:gsLst>
            <a:lin ang="5400000" scaled="0"/>
          </a:gra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2"/>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3"/>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4"/>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5"/>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6"/>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7"/>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8"/>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9"/>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10"/>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11"/>
        <c:spPr>
          <a:gradFill>
            <a:gsLst>
              <a:gs pos="100000">
                <a:schemeClr val="accent1">
                  <a:lumMod val="60000"/>
                  <a:lumOff val="40000"/>
                </a:schemeClr>
              </a:gs>
              <a:gs pos="0">
                <a:schemeClr val="accent1"/>
              </a:gs>
            </a:gsLst>
            <a:lin ang="5400000" scaled="0"/>
          </a:gra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2"/>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13"/>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14"/>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15"/>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16"/>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17"/>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18"/>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19"/>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20"/>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21"/>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22"/>
        <c:spPr>
          <a:gradFill>
            <a:gsLst>
              <a:gs pos="100000">
                <a:schemeClr val="accent1">
                  <a:lumMod val="60000"/>
                  <a:lumOff val="40000"/>
                </a:schemeClr>
              </a:gs>
              <a:gs pos="0">
                <a:schemeClr val="accent1"/>
              </a:gs>
            </a:gsLst>
            <a:lin ang="5400000" scaled="0"/>
          </a:gra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3"/>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24"/>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25"/>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26"/>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27"/>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28"/>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29"/>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30"/>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31"/>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32"/>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33"/>
        <c:spPr>
          <a:gradFill>
            <a:gsLst>
              <a:gs pos="100000">
                <a:schemeClr val="accent1">
                  <a:lumMod val="60000"/>
                  <a:lumOff val="40000"/>
                </a:schemeClr>
              </a:gs>
              <a:gs pos="0">
                <a:schemeClr val="accent1"/>
              </a:gs>
            </a:gsLst>
            <a:lin ang="5400000" scaled="0"/>
          </a:gra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4"/>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35"/>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36"/>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37"/>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38"/>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39"/>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40"/>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41"/>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42"/>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43"/>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44"/>
        <c:spPr>
          <a:gradFill>
            <a:gsLst>
              <a:gs pos="100000">
                <a:schemeClr val="accent1">
                  <a:lumMod val="60000"/>
                  <a:lumOff val="40000"/>
                </a:schemeClr>
              </a:gs>
              <a:gs pos="0">
                <a:schemeClr val="accent1"/>
              </a:gs>
            </a:gsLst>
            <a:lin ang="5400000" scaled="0"/>
          </a:gra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5"/>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46"/>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47"/>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48"/>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49"/>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50"/>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51"/>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52"/>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53"/>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54"/>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55"/>
        <c:spPr>
          <a:gradFill>
            <a:gsLst>
              <a:gs pos="100000">
                <a:schemeClr val="accent1">
                  <a:lumMod val="60000"/>
                  <a:lumOff val="40000"/>
                </a:schemeClr>
              </a:gs>
              <a:gs pos="0">
                <a:schemeClr val="accent1"/>
              </a:gs>
            </a:gsLst>
            <a:lin ang="5400000" scaled="0"/>
          </a:gra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6"/>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57"/>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58"/>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59"/>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60"/>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61"/>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62"/>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63"/>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64"/>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65"/>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66"/>
        <c:spPr>
          <a:gradFill>
            <a:gsLst>
              <a:gs pos="100000">
                <a:schemeClr val="accent1">
                  <a:lumMod val="60000"/>
                  <a:lumOff val="40000"/>
                </a:schemeClr>
              </a:gs>
              <a:gs pos="0">
                <a:schemeClr val="accent1"/>
              </a:gs>
            </a:gsLst>
            <a:lin ang="5400000" scaled="0"/>
          </a:gra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7"/>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68"/>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69"/>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70"/>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71"/>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72"/>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73"/>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74"/>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75"/>
        <c:spPr>
          <a:gradFill>
            <a:gsLst>
              <a:gs pos="100000">
                <a:schemeClr val="accent1">
                  <a:lumMod val="60000"/>
                  <a:lumOff val="40000"/>
                </a:schemeClr>
              </a:gs>
              <a:gs pos="0">
                <a:schemeClr val="accent1"/>
              </a:gs>
            </a:gsLst>
            <a:lin ang="5400000" scaled="0"/>
          </a:gradFill>
          <a:ln w="19050">
            <a:solidFill>
              <a:schemeClr val="lt1"/>
            </a:solidFill>
          </a:ln>
          <a:effectLst/>
        </c:spPr>
      </c:pivotFmt>
      <c:pivotFmt>
        <c:idx val="76"/>
        <c:spPr>
          <a:gradFill>
            <a:gsLst>
              <a:gs pos="100000">
                <a:schemeClr val="accent1">
                  <a:lumMod val="60000"/>
                  <a:lumOff val="40000"/>
                </a:schemeClr>
              </a:gs>
              <a:gs pos="0">
                <a:schemeClr val="accent1"/>
              </a:gs>
            </a:gsLst>
            <a:lin ang="5400000" scaled="0"/>
          </a:gradFill>
          <a:ln w="19050">
            <a:solidFill>
              <a:schemeClr val="lt1"/>
            </a:solidFill>
          </a:ln>
          <a:effectLst/>
        </c:spPr>
      </c:pivotFmt>
    </c:pivotFmts>
    <c:plotArea>
      <c:layout/>
      <c:pieChart>
        <c:varyColors val="1"/>
        <c:ser>
          <c:idx val="0"/>
          <c:order val="0"/>
          <c:tx>
            <c:strRef>
              <c:f>Sheet1!$AP$3</c:f>
              <c:strCache>
                <c:ptCount val="1"/>
                <c:pt idx="0">
                  <c:v>Total</c:v>
                </c:pt>
              </c:strCache>
            </c:strRef>
          </c:tx>
          <c:dPt>
            <c:idx val="0"/>
            <c:bubble3D val="0"/>
            <c:spPr>
              <a:gradFill>
                <a:gsLst>
                  <a:gs pos="100000">
                    <a:schemeClr val="accent1">
                      <a:lumMod val="60000"/>
                      <a:lumOff val="40000"/>
                    </a:schemeClr>
                  </a:gs>
                  <a:gs pos="0">
                    <a:schemeClr val="accent1"/>
                  </a:gs>
                </a:gsLst>
                <a:lin ang="5400000" scaled="0"/>
              </a:gradFill>
              <a:ln w="19050">
                <a:solidFill>
                  <a:schemeClr val="lt1"/>
                </a:solidFill>
              </a:ln>
              <a:effectLst/>
            </c:spPr>
            <c:extLst>
              <c:ext xmlns:c16="http://schemas.microsoft.com/office/drawing/2014/chart" uri="{C3380CC4-5D6E-409C-BE32-E72D297353CC}">
                <c16:uniqueId val="{00000001-4ECC-4FA5-8551-D792F0D467BD}"/>
              </c:ext>
            </c:extLst>
          </c:dPt>
          <c:dPt>
            <c:idx val="1"/>
            <c:bubble3D val="0"/>
            <c:spPr>
              <a:gradFill>
                <a:gsLst>
                  <a:gs pos="100000">
                    <a:schemeClr val="accent2">
                      <a:lumMod val="60000"/>
                      <a:lumOff val="40000"/>
                    </a:schemeClr>
                  </a:gs>
                  <a:gs pos="0">
                    <a:schemeClr val="accent2"/>
                  </a:gs>
                </a:gsLst>
                <a:lin ang="5400000" scaled="0"/>
              </a:gradFill>
              <a:ln w="19050">
                <a:solidFill>
                  <a:schemeClr val="lt1"/>
                </a:solidFill>
              </a:ln>
              <a:effectLst/>
            </c:spPr>
            <c:extLst>
              <c:ext xmlns:c16="http://schemas.microsoft.com/office/drawing/2014/chart" uri="{C3380CC4-5D6E-409C-BE32-E72D297353CC}">
                <c16:uniqueId val="{00000003-4ECC-4FA5-8551-D792F0D467BD}"/>
              </c:ext>
            </c:extLst>
          </c:dPt>
          <c:dPt>
            <c:idx val="2"/>
            <c:bubble3D val="0"/>
            <c:spPr>
              <a:gradFill>
                <a:gsLst>
                  <a:gs pos="100000">
                    <a:schemeClr val="accent3">
                      <a:lumMod val="60000"/>
                      <a:lumOff val="40000"/>
                    </a:schemeClr>
                  </a:gs>
                  <a:gs pos="0">
                    <a:schemeClr val="accent3"/>
                  </a:gs>
                </a:gsLst>
                <a:lin ang="5400000" scaled="0"/>
              </a:gradFill>
              <a:ln w="19050">
                <a:solidFill>
                  <a:schemeClr val="lt1"/>
                </a:solidFill>
              </a:ln>
              <a:effectLst/>
            </c:spPr>
            <c:extLst>
              <c:ext xmlns:c16="http://schemas.microsoft.com/office/drawing/2014/chart" uri="{C3380CC4-5D6E-409C-BE32-E72D297353CC}">
                <c16:uniqueId val="{00000005-4ECC-4FA5-8551-D792F0D467BD}"/>
              </c:ext>
            </c:extLst>
          </c:dPt>
          <c:dPt>
            <c:idx val="3"/>
            <c:bubble3D val="0"/>
            <c:spPr>
              <a:gradFill>
                <a:gsLst>
                  <a:gs pos="100000">
                    <a:schemeClr val="accent4">
                      <a:lumMod val="60000"/>
                      <a:lumOff val="40000"/>
                    </a:schemeClr>
                  </a:gs>
                  <a:gs pos="0">
                    <a:schemeClr val="accent4"/>
                  </a:gs>
                </a:gsLst>
                <a:lin ang="5400000" scaled="0"/>
              </a:gradFill>
              <a:ln w="19050">
                <a:solidFill>
                  <a:schemeClr val="lt1"/>
                </a:solidFill>
              </a:ln>
              <a:effectLst/>
            </c:spPr>
            <c:extLst>
              <c:ext xmlns:c16="http://schemas.microsoft.com/office/drawing/2014/chart" uri="{C3380CC4-5D6E-409C-BE32-E72D297353CC}">
                <c16:uniqueId val="{00000007-4ECC-4FA5-8551-D792F0D467BD}"/>
              </c:ext>
            </c:extLst>
          </c:dPt>
          <c:dPt>
            <c:idx val="4"/>
            <c:bubble3D val="0"/>
            <c:spPr>
              <a:gradFill>
                <a:gsLst>
                  <a:gs pos="100000">
                    <a:schemeClr val="accent5">
                      <a:lumMod val="60000"/>
                      <a:lumOff val="40000"/>
                    </a:schemeClr>
                  </a:gs>
                  <a:gs pos="0">
                    <a:schemeClr val="accent5"/>
                  </a:gs>
                </a:gsLst>
                <a:lin ang="5400000" scaled="0"/>
              </a:gradFill>
              <a:ln w="19050">
                <a:solidFill>
                  <a:schemeClr val="lt1"/>
                </a:solidFill>
              </a:ln>
              <a:effectLst/>
            </c:spPr>
            <c:extLst>
              <c:ext xmlns:c16="http://schemas.microsoft.com/office/drawing/2014/chart" uri="{C3380CC4-5D6E-409C-BE32-E72D297353CC}">
                <c16:uniqueId val="{00000009-4ECC-4FA5-8551-D792F0D467BD}"/>
              </c:ext>
            </c:extLst>
          </c:dPt>
          <c:dPt>
            <c:idx val="5"/>
            <c:bubble3D val="0"/>
            <c:spPr>
              <a:gradFill>
                <a:gsLst>
                  <a:gs pos="100000">
                    <a:schemeClr val="accent6">
                      <a:lumMod val="60000"/>
                      <a:lumOff val="40000"/>
                    </a:schemeClr>
                  </a:gs>
                  <a:gs pos="0">
                    <a:schemeClr val="accent6"/>
                  </a:gs>
                </a:gsLst>
                <a:lin ang="5400000" scaled="0"/>
              </a:gradFill>
              <a:ln w="19050">
                <a:solidFill>
                  <a:schemeClr val="lt1"/>
                </a:solidFill>
              </a:ln>
              <a:effectLst/>
            </c:spPr>
            <c:extLst>
              <c:ext xmlns:c16="http://schemas.microsoft.com/office/drawing/2014/chart" uri="{C3380CC4-5D6E-409C-BE32-E72D297353CC}">
                <c16:uniqueId val="{0000000B-4ECC-4FA5-8551-D792F0D467BD}"/>
              </c:ext>
            </c:extLst>
          </c:dPt>
          <c:dPt>
            <c:idx val="6"/>
            <c:bubble3D val="0"/>
            <c:spPr>
              <a:gradFill>
                <a:gsLst>
                  <a:gs pos="100000">
                    <a:schemeClr val="accent1">
                      <a:lumMod val="60000"/>
                      <a:lumMod val="60000"/>
                      <a:lumOff val="40000"/>
                    </a:schemeClr>
                  </a:gs>
                  <a:gs pos="0">
                    <a:schemeClr val="accent1">
                      <a:lumMod val="60000"/>
                    </a:schemeClr>
                  </a:gs>
                </a:gsLst>
                <a:lin ang="5400000" scaled="0"/>
              </a:gradFill>
              <a:ln w="19050">
                <a:solidFill>
                  <a:schemeClr val="lt1"/>
                </a:solidFill>
              </a:ln>
              <a:effectLst/>
            </c:spPr>
            <c:extLst>
              <c:ext xmlns:c16="http://schemas.microsoft.com/office/drawing/2014/chart" uri="{C3380CC4-5D6E-409C-BE32-E72D297353CC}">
                <c16:uniqueId val="{0000000D-4ECC-4FA5-8551-D792F0D467BD}"/>
              </c:ext>
            </c:extLst>
          </c:dPt>
          <c:dPt>
            <c:idx val="7"/>
            <c:bubble3D val="0"/>
            <c:spPr>
              <a:gradFill>
                <a:gsLst>
                  <a:gs pos="100000">
                    <a:schemeClr val="accent2">
                      <a:lumMod val="60000"/>
                      <a:lumMod val="60000"/>
                      <a:lumOff val="40000"/>
                    </a:schemeClr>
                  </a:gs>
                  <a:gs pos="0">
                    <a:schemeClr val="accent2">
                      <a:lumMod val="60000"/>
                    </a:schemeClr>
                  </a:gs>
                </a:gsLst>
                <a:lin ang="5400000" scaled="0"/>
              </a:gradFill>
              <a:ln w="19050">
                <a:solidFill>
                  <a:schemeClr val="lt1"/>
                </a:solidFill>
              </a:ln>
              <a:effectLst/>
            </c:spPr>
            <c:extLst>
              <c:ext xmlns:c16="http://schemas.microsoft.com/office/drawing/2014/chart" uri="{C3380CC4-5D6E-409C-BE32-E72D297353CC}">
                <c16:uniqueId val="{0000000F-4ECC-4FA5-8551-D792F0D467BD}"/>
              </c:ext>
            </c:extLst>
          </c:dPt>
          <c:dPt>
            <c:idx val="8"/>
            <c:bubble3D val="0"/>
            <c:spPr>
              <a:gradFill>
                <a:gsLst>
                  <a:gs pos="100000">
                    <a:schemeClr val="accent3">
                      <a:lumMod val="60000"/>
                      <a:lumMod val="60000"/>
                      <a:lumOff val="40000"/>
                    </a:schemeClr>
                  </a:gs>
                  <a:gs pos="0">
                    <a:schemeClr val="accent3">
                      <a:lumMod val="60000"/>
                    </a:schemeClr>
                  </a:gs>
                </a:gsLst>
                <a:lin ang="5400000" scaled="0"/>
              </a:gradFill>
              <a:ln w="19050">
                <a:solidFill>
                  <a:schemeClr val="lt1"/>
                </a:solidFill>
              </a:ln>
              <a:effectLst/>
            </c:spPr>
            <c:extLst>
              <c:ext xmlns:c16="http://schemas.microsoft.com/office/drawing/2014/chart" uri="{C3380CC4-5D6E-409C-BE32-E72D297353CC}">
                <c16:uniqueId val="{00000011-4ECC-4FA5-8551-D792F0D467BD}"/>
              </c:ext>
            </c:extLst>
          </c:dPt>
          <c:dPt>
            <c:idx val="9"/>
            <c:bubble3D val="0"/>
            <c:spPr>
              <a:gradFill>
                <a:gsLst>
                  <a:gs pos="100000">
                    <a:schemeClr val="accent4">
                      <a:lumMod val="60000"/>
                      <a:lumMod val="60000"/>
                      <a:lumOff val="40000"/>
                    </a:schemeClr>
                  </a:gs>
                  <a:gs pos="0">
                    <a:schemeClr val="accent4">
                      <a:lumMod val="60000"/>
                    </a:schemeClr>
                  </a:gs>
                </a:gsLst>
                <a:lin ang="5400000" scaled="0"/>
              </a:gradFill>
              <a:ln w="19050">
                <a:solidFill>
                  <a:schemeClr val="lt1"/>
                </a:solidFill>
              </a:ln>
              <a:effectLst/>
            </c:spPr>
            <c:extLst>
              <c:ext xmlns:c16="http://schemas.microsoft.com/office/drawing/2014/chart" uri="{C3380CC4-5D6E-409C-BE32-E72D297353CC}">
                <c16:uniqueId val="{00000013-4ECC-4FA5-8551-D792F0D467BD}"/>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multiLvlStrRef>
              <c:f>Sheet1!$AO$4:$AO$19</c:f>
              <c:multiLvlStrCache>
                <c:ptCount val="10"/>
                <c:lvl>
                  <c:pt idx="0">
                    <c:v>IPL 2018</c:v>
                  </c:pt>
                  <c:pt idx="1">
                    <c:v>IPL 2019</c:v>
                  </c:pt>
                  <c:pt idx="2">
                    <c:v>IPL 2018</c:v>
                  </c:pt>
                  <c:pt idx="3">
                    <c:v>IPL 2019</c:v>
                  </c:pt>
                  <c:pt idx="4">
                    <c:v>IPL 2018</c:v>
                  </c:pt>
                  <c:pt idx="5">
                    <c:v>IPL 2019</c:v>
                  </c:pt>
                  <c:pt idx="6">
                    <c:v>IPL 2018</c:v>
                  </c:pt>
                  <c:pt idx="7">
                    <c:v>IPL 2019</c:v>
                  </c:pt>
                  <c:pt idx="8">
                    <c:v>IPL 2018</c:v>
                  </c:pt>
                  <c:pt idx="9">
                    <c:v>IPL 2019</c:v>
                  </c:pt>
                </c:lvl>
                <c:lvl>
                  <c:pt idx="0">
                    <c:v>SN Thakur</c:v>
                  </c:pt>
                  <c:pt idx="2">
                    <c:v>AD Russell</c:v>
                  </c:pt>
                  <c:pt idx="4">
                    <c:v>MK Lomror</c:v>
                  </c:pt>
                  <c:pt idx="6">
                    <c:v>SP Narine</c:v>
                  </c:pt>
                  <c:pt idx="8">
                    <c:v>Rashid Khan</c:v>
                  </c:pt>
                </c:lvl>
              </c:multiLvlStrCache>
            </c:multiLvlStrRef>
          </c:cat>
          <c:val>
            <c:numRef>
              <c:f>Sheet1!$AP$4:$AP$19</c:f>
              <c:numCache>
                <c:formatCode>General</c:formatCode>
                <c:ptCount val="10"/>
                <c:pt idx="0">
                  <c:v>300</c:v>
                </c:pt>
                <c:pt idx="1">
                  <c:v>200</c:v>
                </c:pt>
                <c:pt idx="2">
                  <c:v>184.79</c:v>
                </c:pt>
                <c:pt idx="3">
                  <c:v>204.81</c:v>
                </c:pt>
                <c:pt idx="4">
                  <c:v>95.23</c:v>
                </c:pt>
                <c:pt idx="5">
                  <c:v>266.66000000000003</c:v>
                </c:pt>
                <c:pt idx="6">
                  <c:v>189.89</c:v>
                </c:pt>
                <c:pt idx="7">
                  <c:v>166.27</c:v>
                </c:pt>
                <c:pt idx="8">
                  <c:v>190.32</c:v>
                </c:pt>
                <c:pt idx="9">
                  <c:v>147.82</c:v>
                </c:pt>
              </c:numCache>
            </c:numRef>
          </c:val>
          <c:extLst>
            <c:ext xmlns:c16="http://schemas.microsoft.com/office/drawing/2014/chart" uri="{C3380CC4-5D6E-409C-BE32-E72D297353CC}">
              <c16:uniqueId val="{00000014-4ECC-4FA5-8551-D792F0D467BD}"/>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74611373578302709"/>
          <c:y val="0.3250700521281758"/>
          <c:w val="0.23721959755030622"/>
          <c:h val="0.55217905167420678"/>
        </c:manualLayout>
      </c:layout>
      <c:overlay val="0"/>
      <c:spPr>
        <a:solidFill>
          <a:schemeClr val="lt1">
            <a:alpha val="50000"/>
          </a:schemeClr>
        </a:solidFill>
        <a:ln>
          <a:noFill/>
        </a:ln>
        <a:effectLst/>
      </c:spPr>
      <c:txPr>
        <a:bodyPr rot="0" spcFirstLastPara="1" vertOverflow="ellipsis" vert="horz" wrap="square" anchor="ctr" anchorCtr="1"/>
        <a:lstStyle/>
        <a:p>
          <a:pPr>
            <a:defRPr sz="800"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pattFill prst="dkDnDiag">
      <a:fgClr>
        <a:schemeClr val="lt1"/>
      </a:fgClr>
      <a:bgClr>
        <a:schemeClr val="dk1">
          <a:lumMod val="10000"/>
          <a:lumOff val="90000"/>
        </a:schemeClr>
      </a:bgClr>
    </a:patt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[kumar Ankit final dashboard excel.xlsm]Sheet1!PivotTable7</c:name>
    <c:fmtId val="15"/>
  </c:pivotSource>
  <c:chart>
    <c:title>
      <c:tx>
        <c:rich>
          <a:bodyPr rot="0" spcFirstLastPara="1" vertOverflow="ellipsis" vert="horz" wrap="square" anchor="ctr" anchorCtr="1"/>
          <a:lstStyle/>
          <a:p>
            <a:pPr>
              <a:defRPr sz="1100" b="1" i="0" u="none" strike="noStrike" kern="1200" baseline="0">
                <a:solidFill>
                  <a:schemeClr val="dk1">
                    <a:lumMod val="75000"/>
                    <a:lumOff val="25000"/>
                  </a:schemeClr>
                </a:solidFill>
                <a:latin typeface="+mn-lt"/>
                <a:ea typeface="+mn-ea"/>
                <a:cs typeface="+mn-cs"/>
              </a:defRPr>
            </a:pPr>
            <a:r>
              <a:rPr lang="en-US" sz="1100" dirty="0"/>
              <a:t>Top</a:t>
            </a:r>
            <a:r>
              <a:rPr lang="en-US" sz="1100" baseline="0" dirty="0"/>
              <a:t> 5 team who won most no of toss</a:t>
            </a:r>
            <a:endParaRPr lang="en-US" sz="1100" dirty="0"/>
          </a:p>
        </c:rich>
      </c:tx>
      <c:layout>
        <c:manualLayout>
          <c:xMode val="edge"/>
          <c:yMode val="edge"/>
          <c:x val="0.21597222222222223"/>
          <c:y val="0.13786818314377369"/>
        </c:manualLayout>
      </c:layout>
      <c:overlay val="0"/>
      <c:spPr>
        <a:noFill/>
        <a:ln>
          <a:noFill/>
        </a:ln>
        <a:effectLst/>
      </c:spPr>
      <c:txPr>
        <a:bodyPr rot="0" spcFirstLastPara="1" vertOverflow="ellipsis" vert="horz" wrap="square" anchor="ctr" anchorCtr="1"/>
        <a:lstStyle/>
        <a:p>
          <a:pPr>
            <a:defRPr sz="11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Sheet1!$AN$23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Sheet1!$AM$24:$AM$29</c:f>
              <c:strCache>
                <c:ptCount val="5"/>
                <c:pt idx="0">
                  <c:v>Royal Challengers Bangalore</c:v>
                </c:pt>
                <c:pt idx="1">
                  <c:v>Kings XI Punjab</c:v>
                </c:pt>
                <c:pt idx="2">
                  <c:v>Sunrisers Hyderabad</c:v>
                </c:pt>
                <c:pt idx="3">
                  <c:v>Kolkata Knight Riders</c:v>
                </c:pt>
                <c:pt idx="4">
                  <c:v>Mumbai Indians</c:v>
                </c:pt>
              </c:strCache>
            </c:strRef>
          </c:cat>
          <c:val>
            <c:numRef>
              <c:f>Sheet1!$AN$24:$AN$29</c:f>
              <c:numCache>
                <c:formatCode>General</c:formatCode>
                <c:ptCount val="5"/>
                <c:pt idx="0">
                  <c:v>84</c:v>
                </c:pt>
                <c:pt idx="1">
                  <c:v>79</c:v>
                </c:pt>
                <c:pt idx="2">
                  <c:v>77</c:v>
                </c:pt>
                <c:pt idx="3">
                  <c:v>74</c:v>
                </c:pt>
                <c:pt idx="4">
                  <c:v>73</c:v>
                </c:pt>
              </c:numCache>
            </c:numRef>
          </c:val>
          <c:extLst>
            <c:ext xmlns:c16="http://schemas.microsoft.com/office/drawing/2014/chart" uri="{C3380CC4-5D6E-409C-BE32-E72D297353CC}">
              <c16:uniqueId val="{00000000-EFCA-4757-99AC-0B895AD10A0F}"/>
            </c:ext>
          </c:extLst>
        </c:ser>
        <c:dLbls>
          <c:dLblPos val="ctr"/>
          <c:showLegendKey val="0"/>
          <c:showVal val="1"/>
          <c:showCatName val="0"/>
          <c:showSerName val="0"/>
          <c:showPercent val="0"/>
          <c:showBubbleSize val="0"/>
        </c:dLbls>
        <c:gapWidth val="150"/>
        <c:overlap val="100"/>
        <c:axId val="885888080"/>
        <c:axId val="885888912"/>
      </c:barChart>
      <c:catAx>
        <c:axId val="885888080"/>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885888912"/>
        <c:crosses val="autoZero"/>
        <c:auto val="1"/>
        <c:lblAlgn val="ctr"/>
        <c:lblOffset val="100"/>
        <c:noMultiLvlLbl val="0"/>
      </c:catAx>
      <c:valAx>
        <c:axId val="885888912"/>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8858880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[kumar Ankit final dashboard excel.xlsm]Sheet1!PivotTable8</c:name>
    <c:fmtId val="15"/>
  </c:pivotSource>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IN" sz="1400" dirty="0"/>
              <a:t>Bowling</a:t>
            </a:r>
            <a:r>
              <a:rPr lang="en-IN" sz="1400" baseline="0" dirty="0"/>
              <a:t> innings for all teams in all seasons</a:t>
            </a:r>
            <a:endParaRPr lang="en-IN" sz="1400" dirty="0"/>
          </a:p>
        </c:rich>
      </c:tx>
      <c:layout>
        <c:manualLayout>
          <c:xMode val="edge"/>
          <c:yMode val="edge"/>
          <c:x val="0.20619793449731827"/>
          <c:y val="2.3148148148148147E-2"/>
        </c:manualLayout>
      </c:layout>
      <c:overlay val="0"/>
      <c:spPr>
        <a:solidFill>
          <a:schemeClr val="bg2"/>
        </a:solid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ivotFmts>
      <c:pivotFmt>
        <c:idx val="0"/>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2"/>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3"/>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00206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rgbClr val="002060"/>
          </a:solidFill>
          <a:ln>
            <a:noFill/>
          </a:ln>
          <a:effectLst/>
        </c:spPr>
        <c:dLbl>
          <c:idx val="0"/>
          <c:layout>
            <c:manualLayout>
              <c:x val="-2.8934850927318164E-17"/>
              <c:y val="-0.12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002060"/>
          </a:solidFill>
          <a:ln>
            <a:noFill/>
          </a:ln>
          <a:effectLst/>
        </c:spPr>
        <c:dLbl>
          <c:idx val="0"/>
          <c:layout>
            <c:manualLayout>
              <c:x val="3.1565656565656275E-3"/>
              <c:y val="-0.111111111111111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rgbClr val="002060"/>
          </a:solidFill>
          <a:ln>
            <a:noFill/>
          </a:ln>
          <a:effectLst/>
        </c:spPr>
        <c:dLbl>
          <c:idx val="0"/>
          <c:layout>
            <c:manualLayout>
              <c:x val="-5.7869701854636328E-17"/>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rgbClr val="002060"/>
          </a:solidFill>
          <a:ln>
            <a:noFill/>
          </a:ln>
          <a:effectLst/>
        </c:spPr>
        <c:dLbl>
          <c:idx val="0"/>
          <c:layout>
            <c:manualLayout>
              <c:x val="3.1565656565656565E-3"/>
              <c:y val="-0.1574074074074074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
        <c:spPr>
          <a:solidFill>
            <a:srgbClr val="002060"/>
          </a:solidFill>
          <a:ln>
            <a:noFill/>
          </a:ln>
          <a:effectLst/>
        </c:spPr>
        <c:dLbl>
          <c:idx val="0"/>
          <c:layout>
            <c:manualLayout>
              <c:x val="3.1565656565655988E-3"/>
              <c:y val="-0.1805555555555556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
        <c:spPr>
          <a:solidFill>
            <a:srgbClr val="002060"/>
          </a:solidFill>
          <a:ln>
            <a:noFill/>
          </a:ln>
          <a:effectLst/>
        </c:spPr>
        <c:dLbl>
          <c:idx val="0"/>
          <c:layout>
            <c:manualLayout>
              <c:x val="3.1565656565656565E-3"/>
              <c:y val="-0.1759259259259259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
        <c:spPr>
          <a:solidFill>
            <a:srgbClr val="002060"/>
          </a:solidFill>
          <a:ln>
            <a:noFill/>
          </a:ln>
          <a:effectLst/>
        </c:spPr>
        <c:dLbl>
          <c:idx val="0"/>
          <c:layout>
            <c:manualLayout>
              <c:x val="3.1565656565656565E-3"/>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
        <c:spPr>
          <a:solidFill>
            <a:srgbClr val="002060"/>
          </a:solidFill>
          <a:ln>
            <a:noFill/>
          </a:ln>
          <a:effectLst/>
        </c:spPr>
        <c:dLbl>
          <c:idx val="0"/>
          <c:layout>
            <c:manualLayout>
              <c:x val="3.1565656565656565E-3"/>
              <c:y val="-0.1435185185185185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
        <c:spPr>
          <a:solidFill>
            <a:srgbClr val="002060"/>
          </a:solidFill>
          <a:ln>
            <a:noFill/>
          </a:ln>
          <a:effectLst/>
        </c:spPr>
        <c:dLbl>
          <c:idx val="0"/>
          <c:layout>
            <c:manualLayout>
              <c:x val="-3.1565656565656565E-3"/>
              <c:y val="-0.1342592592592592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
        <c:spPr>
          <a:solidFill>
            <a:srgbClr val="002060"/>
          </a:solidFill>
          <a:ln>
            <a:noFill/>
          </a:ln>
          <a:effectLst/>
        </c:spPr>
        <c:dLbl>
          <c:idx val="0"/>
          <c:layout>
            <c:manualLayout>
              <c:x val="0"/>
              <c:y val="-9.722222222222222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5"/>
        <c:spPr>
          <a:solidFill>
            <a:srgbClr val="002060"/>
          </a:solidFill>
          <a:ln>
            <a:noFill/>
          </a:ln>
          <a:effectLst/>
        </c:spPr>
        <c:dLbl>
          <c:idx val="0"/>
          <c:layout>
            <c:manualLayout>
              <c:x val="-1.1573940370927266E-16"/>
              <c:y val="-0.203703703703703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6"/>
        <c:spPr>
          <a:solidFill>
            <a:srgbClr val="002060"/>
          </a:solidFill>
          <a:ln>
            <a:noFill/>
          </a:ln>
          <a:effectLst/>
        </c:spPr>
        <c:dLbl>
          <c:idx val="0"/>
          <c:layout>
            <c:manualLayout>
              <c:x val="0"/>
              <c:y val="-0.208333333333333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7"/>
        <c:spPr>
          <a:solidFill>
            <a:srgbClr val="00206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8"/>
        <c:spPr>
          <a:solidFill>
            <a:srgbClr val="002060"/>
          </a:solidFill>
          <a:ln>
            <a:noFill/>
          </a:ln>
          <a:effectLst/>
        </c:spPr>
        <c:dLbl>
          <c:idx val="0"/>
          <c:layout>
            <c:manualLayout>
              <c:x val="-2.8934850927318164E-17"/>
              <c:y val="-0.12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9"/>
        <c:spPr>
          <a:solidFill>
            <a:srgbClr val="002060"/>
          </a:solidFill>
          <a:ln>
            <a:noFill/>
          </a:ln>
          <a:effectLst/>
        </c:spPr>
        <c:dLbl>
          <c:idx val="0"/>
          <c:layout>
            <c:manualLayout>
              <c:x val="3.1565656565656275E-3"/>
              <c:y val="-0.111111111111111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0"/>
        <c:spPr>
          <a:solidFill>
            <a:srgbClr val="002060"/>
          </a:solidFill>
          <a:ln>
            <a:noFill/>
          </a:ln>
          <a:effectLst/>
        </c:spPr>
        <c:dLbl>
          <c:idx val="0"/>
          <c:layout>
            <c:manualLayout>
              <c:x val="-5.7869701854636328E-17"/>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1"/>
        <c:spPr>
          <a:solidFill>
            <a:srgbClr val="002060"/>
          </a:solidFill>
          <a:ln>
            <a:noFill/>
          </a:ln>
          <a:effectLst/>
        </c:spPr>
        <c:dLbl>
          <c:idx val="0"/>
          <c:layout>
            <c:manualLayout>
              <c:x val="3.1565656565656565E-3"/>
              <c:y val="-0.1574074074074074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2"/>
        <c:spPr>
          <a:solidFill>
            <a:srgbClr val="002060"/>
          </a:solidFill>
          <a:ln>
            <a:noFill/>
          </a:ln>
          <a:effectLst/>
        </c:spPr>
        <c:dLbl>
          <c:idx val="0"/>
          <c:layout>
            <c:manualLayout>
              <c:x val="3.1565656565655988E-3"/>
              <c:y val="-0.1805555555555556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3"/>
        <c:spPr>
          <a:solidFill>
            <a:srgbClr val="002060"/>
          </a:solidFill>
          <a:ln>
            <a:noFill/>
          </a:ln>
          <a:effectLst/>
        </c:spPr>
        <c:dLbl>
          <c:idx val="0"/>
          <c:layout>
            <c:manualLayout>
              <c:x val="3.1565656565656565E-3"/>
              <c:y val="-0.1759259259259259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4"/>
        <c:spPr>
          <a:solidFill>
            <a:srgbClr val="002060"/>
          </a:solidFill>
          <a:ln>
            <a:noFill/>
          </a:ln>
          <a:effectLst/>
        </c:spPr>
        <c:dLbl>
          <c:idx val="0"/>
          <c:layout>
            <c:manualLayout>
              <c:x val="3.1565656565656565E-3"/>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5"/>
        <c:spPr>
          <a:solidFill>
            <a:srgbClr val="002060"/>
          </a:solidFill>
          <a:ln>
            <a:noFill/>
          </a:ln>
          <a:effectLst/>
        </c:spPr>
        <c:dLbl>
          <c:idx val="0"/>
          <c:layout>
            <c:manualLayout>
              <c:x val="3.1565656565656565E-3"/>
              <c:y val="-0.1435185185185185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6"/>
        <c:spPr>
          <a:solidFill>
            <a:srgbClr val="002060"/>
          </a:solidFill>
          <a:ln>
            <a:noFill/>
          </a:ln>
          <a:effectLst/>
        </c:spPr>
        <c:dLbl>
          <c:idx val="0"/>
          <c:layout>
            <c:manualLayout>
              <c:x val="-3.1565656565656565E-3"/>
              <c:y val="-0.1342592592592592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7"/>
        <c:spPr>
          <a:solidFill>
            <a:srgbClr val="002060"/>
          </a:solidFill>
          <a:ln>
            <a:noFill/>
          </a:ln>
          <a:effectLst/>
        </c:spPr>
        <c:dLbl>
          <c:idx val="0"/>
          <c:layout>
            <c:manualLayout>
              <c:x val="0"/>
              <c:y val="-9.722222222222222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8"/>
        <c:spPr>
          <a:solidFill>
            <a:srgbClr val="002060"/>
          </a:solidFill>
          <a:ln>
            <a:noFill/>
          </a:ln>
          <a:effectLst/>
        </c:spPr>
        <c:dLbl>
          <c:idx val="0"/>
          <c:layout>
            <c:manualLayout>
              <c:x val="-1.1573940370927266E-16"/>
              <c:y val="-0.203703703703703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9"/>
        <c:spPr>
          <a:solidFill>
            <a:srgbClr val="002060"/>
          </a:solidFill>
          <a:ln>
            <a:noFill/>
          </a:ln>
          <a:effectLst/>
        </c:spPr>
        <c:dLbl>
          <c:idx val="0"/>
          <c:layout>
            <c:manualLayout>
              <c:x val="0"/>
              <c:y val="-0.208333333333333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0"/>
        <c:spPr>
          <a:solidFill>
            <a:srgbClr val="00206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1"/>
        <c:spPr>
          <a:solidFill>
            <a:srgbClr val="002060"/>
          </a:solidFill>
          <a:ln>
            <a:noFill/>
          </a:ln>
          <a:effectLst/>
        </c:spPr>
        <c:dLbl>
          <c:idx val="0"/>
          <c:layout>
            <c:manualLayout>
              <c:x val="-2.8934850927318164E-17"/>
              <c:y val="-0.12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2"/>
        <c:spPr>
          <a:solidFill>
            <a:srgbClr val="002060"/>
          </a:solidFill>
          <a:ln>
            <a:noFill/>
          </a:ln>
          <a:effectLst/>
        </c:spPr>
        <c:dLbl>
          <c:idx val="0"/>
          <c:layout>
            <c:manualLayout>
              <c:x val="3.1565656565656275E-3"/>
              <c:y val="-0.111111111111111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3"/>
        <c:spPr>
          <a:solidFill>
            <a:srgbClr val="002060"/>
          </a:solidFill>
          <a:ln>
            <a:noFill/>
          </a:ln>
          <a:effectLst/>
        </c:spPr>
        <c:dLbl>
          <c:idx val="0"/>
          <c:layout>
            <c:manualLayout>
              <c:x val="-5.7869701854636328E-17"/>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4"/>
        <c:spPr>
          <a:solidFill>
            <a:srgbClr val="002060"/>
          </a:solidFill>
          <a:ln>
            <a:noFill/>
          </a:ln>
          <a:effectLst/>
        </c:spPr>
        <c:dLbl>
          <c:idx val="0"/>
          <c:layout>
            <c:manualLayout>
              <c:x val="-3.0276247936540401E-3"/>
              <c:y val="-0.1574074476878235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5"/>
        <c:spPr>
          <a:solidFill>
            <a:srgbClr val="002060"/>
          </a:solidFill>
          <a:ln>
            <a:noFill/>
          </a:ln>
          <a:effectLst/>
        </c:spPr>
        <c:dLbl>
          <c:idx val="0"/>
          <c:layout>
            <c:manualLayout>
              <c:x val="3.1565656565655988E-3"/>
              <c:y val="-0.1805555555555556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6"/>
        <c:spPr>
          <a:solidFill>
            <a:srgbClr val="002060"/>
          </a:solidFill>
          <a:ln>
            <a:noFill/>
          </a:ln>
          <a:effectLst/>
        </c:spPr>
        <c:dLbl>
          <c:idx val="0"/>
          <c:layout>
            <c:manualLayout>
              <c:x val="3.1565656565656565E-3"/>
              <c:y val="-0.1759259259259259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7"/>
        <c:spPr>
          <a:solidFill>
            <a:srgbClr val="002060"/>
          </a:solidFill>
          <a:ln>
            <a:noFill/>
          </a:ln>
          <a:effectLst/>
        </c:spPr>
        <c:dLbl>
          <c:idx val="0"/>
          <c:layout>
            <c:manualLayout>
              <c:x val="3.1565656565656565E-3"/>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8"/>
        <c:spPr>
          <a:solidFill>
            <a:srgbClr val="002060"/>
          </a:solidFill>
          <a:ln>
            <a:noFill/>
          </a:ln>
          <a:effectLst/>
        </c:spPr>
        <c:dLbl>
          <c:idx val="0"/>
          <c:layout>
            <c:manualLayout>
              <c:x val="3.1565656565656565E-3"/>
              <c:y val="-0.1435185185185185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9"/>
        <c:spPr>
          <a:solidFill>
            <a:srgbClr val="002060"/>
          </a:solidFill>
          <a:ln>
            <a:noFill/>
          </a:ln>
          <a:effectLst/>
        </c:spPr>
        <c:dLbl>
          <c:idx val="0"/>
          <c:layout>
            <c:manualLayout>
              <c:x val="-3.1565656565656565E-3"/>
              <c:y val="-0.1342592592592592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0"/>
        <c:spPr>
          <a:solidFill>
            <a:srgbClr val="002060"/>
          </a:solidFill>
          <a:ln>
            <a:noFill/>
          </a:ln>
          <a:effectLst/>
        </c:spPr>
        <c:dLbl>
          <c:idx val="0"/>
          <c:layout>
            <c:manualLayout>
              <c:x val="0"/>
              <c:y val="-9.722222222222222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1"/>
        <c:spPr>
          <a:solidFill>
            <a:srgbClr val="002060"/>
          </a:solidFill>
          <a:ln>
            <a:noFill/>
          </a:ln>
          <a:effectLst/>
        </c:spPr>
        <c:dLbl>
          <c:idx val="0"/>
          <c:layout>
            <c:manualLayout>
              <c:x val="-1.1573940370927266E-16"/>
              <c:y val="-0.203703703703703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2"/>
        <c:spPr>
          <a:solidFill>
            <a:srgbClr val="002060"/>
          </a:solidFill>
          <a:ln>
            <a:noFill/>
          </a:ln>
          <a:effectLst/>
        </c:spPr>
        <c:dLbl>
          <c:idx val="0"/>
          <c:layout>
            <c:manualLayout>
              <c:x val="0"/>
              <c:y val="-0.208333333333333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3"/>
        <c:spPr>
          <a:solidFill>
            <a:srgbClr val="00206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4"/>
        <c:spPr>
          <a:solidFill>
            <a:srgbClr val="002060"/>
          </a:solidFill>
          <a:ln>
            <a:noFill/>
          </a:ln>
          <a:effectLst/>
        </c:spPr>
        <c:dLbl>
          <c:idx val="0"/>
          <c:layout>
            <c:manualLayout>
              <c:x val="-2.8934850927318164E-17"/>
              <c:y val="-0.12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5"/>
        <c:spPr>
          <a:solidFill>
            <a:srgbClr val="002060"/>
          </a:solidFill>
          <a:ln>
            <a:noFill/>
          </a:ln>
          <a:effectLst/>
        </c:spPr>
        <c:dLbl>
          <c:idx val="0"/>
          <c:layout>
            <c:manualLayout>
              <c:x val="3.1565656565656275E-3"/>
              <c:y val="-0.111111111111111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6"/>
        <c:spPr>
          <a:solidFill>
            <a:srgbClr val="002060"/>
          </a:solidFill>
          <a:ln>
            <a:noFill/>
          </a:ln>
          <a:effectLst/>
        </c:spPr>
        <c:dLbl>
          <c:idx val="0"/>
          <c:layout>
            <c:manualLayout>
              <c:x val="-5.7869701854636328E-17"/>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7"/>
        <c:spPr>
          <a:solidFill>
            <a:srgbClr val="002060"/>
          </a:solidFill>
          <a:ln>
            <a:noFill/>
          </a:ln>
          <a:effectLst/>
        </c:spPr>
        <c:dLbl>
          <c:idx val="0"/>
          <c:layout>
            <c:manualLayout>
              <c:x val="-3.0276247936540401E-3"/>
              <c:y val="-0.1574074476878235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8"/>
        <c:spPr>
          <a:solidFill>
            <a:srgbClr val="002060"/>
          </a:solidFill>
          <a:ln>
            <a:noFill/>
          </a:ln>
          <a:effectLst/>
        </c:spPr>
        <c:dLbl>
          <c:idx val="0"/>
          <c:layout>
            <c:manualLayout>
              <c:x val="3.1565656565655988E-3"/>
              <c:y val="-0.1805555555555556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9"/>
        <c:spPr>
          <a:solidFill>
            <a:srgbClr val="002060"/>
          </a:solidFill>
          <a:ln>
            <a:noFill/>
          </a:ln>
          <a:effectLst/>
        </c:spPr>
        <c:dLbl>
          <c:idx val="0"/>
          <c:layout>
            <c:manualLayout>
              <c:x val="3.1565656565656565E-3"/>
              <c:y val="-0.1759259259259259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0"/>
        <c:spPr>
          <a:solidFill>
            <a:srgbClr val="002060"/>
          </a:solidFill>
          <a:ln>
            <a:noFill/>
          </a:ln>
          <a:effectLst/>
        </c:spPr>
        <c:dLbl>
          <c:idx val="0"/>
          <c:layout>
            <c:manualLayout>
              <c:x val="3.1565656565656565E-3"/>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1"/>
        <c:spPr>
          <a:solidFill>
            <a:srgbClr val="002060"/>
          </a:solidFill>
          <a:ln>
            <a:noFill/>
          </a:ln>
          <a:effectLst/>
        </c:spPr>
        <c:dLbl>
          <c:idx val="0"/>
          <c:layout>
            <c:manualLayout>
              <c:x val="3.1565656565656565E-3"/>
              <c:y val="-0.1435185185185185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2"/>
        <c:spPr>
          <a:solidFill>
            <a:srgbClr val="002060"/>
          </a:solidFill>
          <a:ln>
            <a:noFill/>
          </a:ln>
          <a:effectLst/>
        </c:spPr>
        <c:dLbl>
          <c:idx val="0"/>
          <c:layout>
            <c:manualLayout>
              <c:x val="-3.1565656565656565E-3"/>
              <c:y val="-0.1342592592592592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3"/>
        <c:spPr>
          <a:solidFill>
            <a:srgbClr val="002060"/>
          </a:solidFill>
          <a:ln>
            <a:noFill/>
          </a:ln>
          <a:effectLst/>
        </c:spPr>
        <c:dLbl>
          <c:idx val="0"/>
          <c:layout>
            <c:manualLayout>
              <c:x val="0"/>
              <c:y val="-9.722222222222222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4"/>
        <c:spPr>
          <a:solidFill>
            <a:srgbClr val="002060"/>
          </a:solidFill>
          <a:ln>
            <a:noFill/>
          </a:ln>
          <a:effectLst/>
        </c:spPr>
        <c:dLbl>
          <c:idx val="0"/>
          <c:layout>
            <c:manualLayout>
              <c:x val="-1.1573940370927266E-16"/>
              <c:y val="-0.203703703703703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5"/>
        <c:spPr>
          <a:solidFill>
            <a:srgbClr val="002060"/>
          </a:solidFill>
          <a:ln>
            <a:noFill/>
          </a:ln>
          <a:effectLst/>
        </c:spPr>
        <c:dLbl>
          <c:idx val="0"/>
          <c:layout>
            <c:manualLayout>
              <c:x val="0"/>
              <c:y val="-0.208333333333333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6"/>
        <c:spPr>
          <a:solidFill>
            <a:srgbClr val="00206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7"/>
        <c:spPr>
          <a:solidFill>
            <a:srgbClr val="002060"/>
          </a:solidFill>
          <a:ln>
            <a:noFill/>
          </a:ln>
          <a:effectLst/>
        </c:spPr>
        <c:dLbl>
          <c:idx val="0"/>
          <c:layout>
            <c:manualLayout>
              <c:x val="-2.8934850927318164E-17"/>
              <c:y val="-0.12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8"/>
        <c:spPr>
          <a:solidFill>
            <a:srgbClr val="002060"/>
          </a:solidFill>
          <a:ln>
            <a:noFill/>
          </a:ln>
          <a:effectLst/>
        </c:spPr>
        <c:dLbl>
          <c:idx val="0"/>
          <c:layout>
            <c:manualLayout>
              <c:x val="3.1565656565656275E-3"/>
              <c:y val="-0.111111111111111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9"/>
        <c:spPr>
          <a:solidFill>
            <a:srgbClr val="002060"/>
          </a:solidFill>
          <a:ln>
            <a:noFill/>
          </a:ln>
          <a:effectLst/>
        </c:spPr>
        <c:dLbl>
          <c:idx val="0"/>
          <c:layout>
            <c:manualLayout>
              <c:x val="-5.7869701854636328E-17"/>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0"/>
        <c:spPr>
          <a:solidFill>
            <a:srgbClr val="002060"/>
          </a:solidFill>
          <a:ln>
            <a:noFill/>
          </a:ln>
          <a:effectLst/>
        </c:spPr>
        <c:dLbl>
          <c:idx val="0"/>
          <c:layout>
            <c:manualLayout>
              <c:x val="-3.0276247936540401E-3"/>
              <c:y val="-0.1574074476878235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1"/>
        <c:spPr>
          <a:solidFill>
            <a:srgbClr val="002060"/>
          </a:solidFill>
          <a:ln>
            <a:noFill/>
          </a:ln>
          <a:effectLst/>
        </c:spPr>
        <c:dLbl>
          <c:idx val="0"/>
          <c:layout>
            <c:manualLayout>
              <c:x val="3.1565656565655988E-3"/>
              <c:y val="-0.1805555555555556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2"/>
        <c:spPr>
          <a:solidFill>
            <a:srgbClr val="002060"/>
          </a:solidFill>
          <a:ln>
            <a:noFill/>
          </a:ln>
          <a:effectLst/>
        </c:spPr>
        <c:dLbl>
          <c:idx val="0"/>
          <c:layout>
            <c:manualLayout>
              <c:x val="3.1565656565656565E-3"/>
              <c:y val="-0.1759259259259259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3"/>
        <c:spPr>
          <a:solidFill>
            <a:srgbClr val="002060"/>
          </a:solidFill>
          <a:ln>
            <a:noFill/>
          </a:ln>
          <a:effectLst/>
        </c:spPr>
        <c:dLbl>
          <c:idx val="0"/>
          <c:layout>
            <c:manualLayout>
              <c:x val="3.1565656565656565E-3"/>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4"/>
        <c:spPr>
          <a:solidFill>
            <a:srgbClr val="002060"/>
          </a:solidFill>
          <a:ln>
            <a:noFill/>
          </a:ln>
          <a:effectLst/>
        </c:spPr>
        <c:dLbl>
          <c:idx val="0"/>
          <c:layout>
            <c:manualLayout>
              <c:x val="3.1565656565656565E-3"/>
              <c:y val="-0.1435185185185185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5"/>
        <c:spPr>
          <a:solidFill>
            <a:srgbClr val="002060"/>
          </a:solidFill>
          <a:ln>
            <a:noFill/>
          </a:ln>
          <a:effectLst/>
        </c:spPr>
        <c:dLbl>
          <c:idx val="0"/>
          <c:layout>
            <c:manualLayout>
              <c:x val="-3.1565656565656565E-3"/>
              <c:y val="-0.1342592592592592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6"/>
        <c:spPr>
          <a:solidFill>
            <a:srgbClr val="002060"/>
          </a:solidFill>
          <a:ln>
            <a:noFill/>
          </a:ln>
          <a:effectLst/>
        </c:spPr>
        <c:dLbl>
          <c:idx val="0"/>
          <c:layout>
            <c:manualLayout>
              <c:x val="0"/>
              <c:y val="-9.722222222222222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7"/>
        <c:spPr>
          <a:solidFill>
            <a:srgbClr val="002060"/>
          </a:solidFill>
          <a:ln>
            <a:noFill/>
          </a:ln>
          <a:effectLst/>
        </c:spPr>
        <c:dLbl>
          <c:idx val="0"/>
          <c:layout>
            <c:manualLayout>
              <c:x val="-1.1573940370927266E-16"/>
              <c:y val="-0.203703703703703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8"/>
        <c:spPr>
          <a:solidFill>
            <a:srgbClr val="002060"/>
          </a:solidFill>
          <a:ln>
            <a:noFill/>
          </a:ln>
          <a:effectLst/>
        </c:spPr>
        <c:dLbl>
          <c:idx val="0"/>
          <c:layout>
            <c:manualLayout>
              <c:x val="0"/>
              <c:y val="-0.208333333333333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9"/>
        <c:spPr>
          <a:solidFill>
            <a:srgbClr val="00206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0"/>
        <c:spPr>
          <a:solidFill>
            <a:srgbClr val="002060"/>
          </a:solidFill>
          <a:ln>
            <a:noFill/>
          </a:ln>
          <a:effectLst/>
        </c:spPr>
        <c:dLbl>
          <c:idx val="0"/>
          <c:layout>
            <c:manualLayout>
              <c:x val="-2.8934850927318164E-17"/>
              <c:y val="-0.12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1"/>
        <c:spPr>
          <a:solidFill>
            <a:srgbClr val="002060"/>
          </a:solidFill>
          <a:ln>
            <a:noFill/>
          </a:ln>
          <a:effectLst/>
        </c:spPr>
        <c:dLbl>
          <c:idx val="0"/>
          <c:layout>
            <c:manualLayout>
              <c:x val="3.1565656565656275E-3"/>
              <c:y val="-0.111111111111111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2"/>
        <c:spPr>
          <a:solidFill>
            <a:srgbClr val="002060"/>
          </a:solidFill>
          <a:ln>
            <a:noFill/>
          </a:ln>
          <a:effectLst/>
        </c:spPr>
        <c:dLbl>
          <c:idx val="0"/>
          <c:layout>
            <c:manualLayout>
              <c:x val="-5.7869701854636328E-17"/>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3"/>
        <c:spPr>
          <a:solidFill>
            <a:srgbClr val="002060"/>
          </a:solidFill>
          <a:ln>
            <a:noFill/>
          </a:ln>
          <a:effectLst/>
        </c:spPr>
        <c:dLbl>
          <c:idx val="0"/>
          <c:layout>
            <c:manualLayout>
              <c:x val="-3.0276247936540401E-3"/>
              <c:y val="-0.1574074476878235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4"/>
        <c:spPr>
          <a:solidFill>
            <a:srgbClr val="002060"/>
          </a:solidFill>
          <a:ln>
            <a:noFill/>
          </a:ln>
          <a:effectLst/>
        </c:spPr>
        <c:dLbl>
          <c:idx val="0"/>
          <c:layout>
            <c:manualLayout>
              <c:x val="3.1565656565655988E-3"/>
              <c:y val="-0.1805555555555556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5"/>
        <c:spPr>
          <a:solidFill>
            <a:srgbClr val="002060"/>
          </a:solidFill>
          <a:ln>
            <a:noFill/>
          </a:ln>
          <a:effectLst/>
        </c:spPr>
        <c:dLbl>
          <c:idx val="0"/>
          <c:layout>
            <c:manualLayout>
              <c:x val="3.1565656565656565E-3"/>
              <c:y val="-0.1759259259259259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6"/>
        <c:spPr>
          <a:solidFill>
            <a:srgbClr val="002060"/>
          </a:solidFill>
          <a:ln>
            <a:noFill/>
          </a:ln>
          <a:effectLst/>
        </c:spPr>
        <c:dLbl>
          <c:idx val="0"/>
          <c:layout>
            <c:manualLayout>
              <c:x val="3.1565656565656565E-3"/>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7"/>
        <c:spPr>
          <a:solidFill>
            <a:srgbClr val="002060"/>
          </a:solidFill>
          <a:ln>
            <a:noFill/>
          </a:ln>
          <a:effectLst/>
        </c:spPr>
        <c:dLbl>
          <c:idx val="0"/>
          <c:layout>
            <c:manualLayout>
              <c:x val="3.1565656565656565E-3"/>
              <c:y val="-0.1435185185185185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8"/>
        <c:spPr>
          <a:solidFill>
            <a:srgbClr val="002060"/>
          </a:solidFill>
          <a:ln>
            <a:noFill/>
          </a:ln>
          <a:effectLst/>
        </c:spPr>
        <c:dLbl>
          <c:idx val="0"/>
          <c:layout>
            <c:manualLayout>
              <c:x val="-3.1565656565656565E-3"/>
              <c:y val="-0.1342592592592592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9"/>
        <c:spPr>
          <a:solidFill>
            <a:srgbClr val="002060"/>
          </a:solidFill>
          <a:ln>
            <a:noFill/>
          </a:ln>
          <a:effectLst/>
        </c:spPr>
        <c:dLbl>
          <c:idx val="0"/>
          <c:layout>
            <c:manualLayout>
              <c:x val="0"/>
              <c:y val="-9.722222222222222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0"/>
        <c:spPr>
          <a:solidFill>
            <a:srgbClr val="002060"/>
          </a:solidFill>
          <a:ln>
            <a:noFill/>
          </a:ln>
          <a:effectLst/>
        </c:spPr>
        <c:dLbl>
          <c:idx val="0"/>
          <c:layout>
            <c:manualLayout>
              <c:x val="-1.1573940370927266E-16"/>
              <c:y val="-0.203703703703703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1"/>
        <c:spPr>
          <a:solidFill>
            <a:srgbClr val="002060"/>
          </a:solidFill>
          <a:ln>
            <a:noFill/>
          </a:ln>
          <a:effectLst/>
        </c:spPr>
        <c:dLbl>
          <c:idx val="0"/>
          <c:layout>
            <c:manualLayout>
              <c:x val="0"/>
              <c:y val="-0.208333333333333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2"/>
        <c:spPr>
          <a:solidFill>
            <a:srgbClr val="00206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3"/>
        <c:spPr>
          <a:solidFill>
            <a:srgbClr val="002060"/>
          </a:solidFill>
          <a:ln>
            <a:noFill/>
          </a:ln>
          <a:effectLst/>
        </c:spPr>
        <c:dLbl>
          <c:idx val="0"/>
          <c:layout>
            <c:manualLayout>
              <c:x val="-2.8934850927318164E-17"/>
              <c:y val="-0.125"/>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4"/>
        <c:spPr>
          <a:solidFill>
            <a:srgbClr val="002060"/>
          </a:solidFill>
          <a:ln>
            <a:noFill/>
          </a:ln>
          <a:effectLst/>
        </c:spPr>
        <c:dLbl>
          <c:idx val="0"/>
          <c:layout>
            <c:manualLayout>
              <c:x val="3.1565656565656275E-3"/>
              <c:y val="-0.111111111111111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5"/>
        <c:spPr>
          <a:solidFill>
            <a:srgbClr val="002060"/>
          </a:solidFill>
          <a:ln>
            <a:noFill/>
          </a:ln>
          <a:effectLst/>
        </c:spPr>
        <c:dLbl>
          <c:idx val="0"/>
          <c:layout>
            <c:manualLayout>
              <c:x val="-5.7869701854636328E-17"/>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6"/>
        <c:spPr>
          <a:solidFill>
            <a:srgbClr val="002060"/>
          </a:solidFill>
          <a:ln>
            <a:noFill/>
          </a:ln>
          <a:effectLst/>
        </c:spPr>
        <c:dLbl>
          <c:idx val="0"/>
          <c:layout>
            <c:manualLayout>
              <c:x val="-3.0276247936540401E-3"/>
              <c:y val="-0.1574074476878235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7"/>
        <c:spPr>
          <a:solidFill>
            <a:srgbClr val="002060"/>
          </a:solidFill>
          <a:ln>
            <a:noFill/>
          </a:ln>
          <a:effectLst/>
        </c:spPr>
        <c:dLbl>
          <c:idx val="0"/>
          <c:layout>
            <c:manualLayout>
              <c:x val="3.1565656565655988E-3"/>
              <c:y val="-0.18055555555555561"/>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8"/>
        <c:spPr>
          <a:solidFill>
            <a:srgbClr val="002060"/>
          </a:solidFill>
          <a:ln>
            <a:noFill/>
          </a:ln>
          <a:effectLst/>
        </c:spPr>
        <c:dLbl>
          <c:idx val="0"/>
          <c:layout>
            <c:manualLayout>
              <c:x val="3.1565656565656565E-3"/>
              <c:y val="-0.1759259259259259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9"/>
        <c:spPr>
          <a:solidFill>
            <a:srgbClr val="002060"/>
          </a:solidFill>
          <a:ln>
            <a:noFill/>
          </a:ln>
          <a:effectLst/>
        </c:spPr>
        <c:dLbl>
          <c:idx val="0"/>
          <c:layout>
            <c:manualLayout>
              <c:x val="3.1565656565656565E-3"/>
              <c:y val="-0.171296296296296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0"/>
        <c:spPr>
          <a:solidFill>
            <a:srgbClr val="002060"/>
          </a:solidFill>
          <a:ln>
            <a:noFill/>
          </a:ln>
          <a:effectLst/>
        </c:spPr>
        <c:dLbl>
          <c:idx val="0"/>
          <c:layout>
            <c:manualLayout>
              <c:x val="3.1565656565656565E-3"/>
              <c:y val="-0.1435185185185185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1"/>
        <c:spPr>
          <a:solidFill>
            <a:srgbClr val="002060"/>
          </a:solidFill>
          <a:ln>
            <a:noFill/>
          </a:ln>
          <a:effectLst/>
        </c:spPr>
        <c:dLbl>
          <c:idx val="0"/>
          <c:layout>
            <c:manualLayout>
              <c:x val="-3.1565656565656565E-3"/>
              <c:y val="-0.13425925925925927"/>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2"/>
        <c:spPr>
          <a:solidFill>
            <a:srgbClr val="002060"/>
          </a:solidFill>
          <a:ln>
            <a:noFill/>
          </a:ln>
          <a:effectLst/>
        </c:spPr>
        <c:dLbl>
          <c:idx val="0"/>
          <c:layout>
            <c:manualLayout>
              <c:x val="0"/>
              <c:y val="-9.722222222222222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3"/>
        <c:spPr>
          <a:solidFill>
            <a:srgbClr val="002060"/>
          </a:solidFill>
          <a:ln>
            <a:noFill/>
          </a:ln>
          <a:effectLst/>
        </c:spPr>
        <c:dLbl>
          <c:idx val="0"/>
          <c:layout>
            <c:manualLayout>
              <c:x val="-1.1573940370927266E-16"/>
              <c:y val="-0.2037037037037036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4"/>
        <c:spPr>
          <a:solidFill>
            <a:srgbClr val="002060"/>
          </a:solidFill>
          <a:ln>
            <a:noFill/>
          </a:ln>
          <a:effectLst/>
        </c:spPr>
        <c:dLbl>
          <c:idx val="0"/>
          <c:layout>
            <c:manualLayout>
              <c:x val="0"/>
              <c:y val="-0.2083333333333333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Sheet1!$AM$31</c:f>
              <c:strCache>
                <c:ptCount val="1"/>
                <c:pt idx="0">
                  <c:v>Total</c:v>
                </c:pt>
              </c:strCache>
            </c:strRef>
          </c:tx>
          <c:spPr>
            <a:solidFill>
              <a:srgbClr val="002060"/>
            </a:solidFill>
            <a:ln>
              <a:noFill/>
            </a:ln>
            <a:effectLst/>
          </c:spPr>
          <c:invertIfNegative val="0"/>
          <c:dPt>
            <c:idx val="0"/>
            <c:invertIfNegative val="0"/>
            <c:bubble3D val="0"/>
            <c:spPr>
              <a:solidFill>
                <a:srgbClr val="002060"/>
              </a:solidFill>
              <a:ln>
                <a:noFill/>
              </a:ln>
              <a:effectLst/>
            </c:spPr>
            <c:extLst>
              <c:ext xmlns:c16="http://schemas.microsoft.com/office/drawing/2014/chart" uri="{C3380CC4-5D6E-409C-BE32-E72D297353CC}">
                <c16:uniqueId val="{00000001-C0CA-455B-B3D8-2848496A7F70}"/>
              </c:ext>
            </c:extLst>
          </c:dPt>
          <c:dPt>
            <c:idx val="1"/>
            <c:invertIfNegative val="0"/>
            <c:bubble3D val="0"/>
            <c:spPr>
              <a:solidFill>
                <a:srgbClr val="002060"/>
              </a:solidFill>
              <a:ln>
                <a:noFill/>
              </a:ln>
              <a:effectLst/>
            </c:spPr>
            <c:extLst>
              <c:ext xmlns:c16="http://schemas.microsoft.com/office/drawing/2014/chart" uri="{C3380CC4-5D6E-409C-BE32-E72D297353CC}">
                <c16:uniqueId val="{00000003-C0CA-455B-B3D8-2848496A7F70}"/>
              </c:ext>
            </c:extLst>
          </c:dPt>
          <c:dPt>
            <c:idx val="2"/>
            <c:invertIfNegative val="0"/>
            <c:bubble3D val="0"/>
            <c:spPr>
              <a:solidFill>
                <a:srgbClr val="002060"/>
              </a:solidFill>
              <a:ln>
                <a:noFill/>
              </a:ln>
              <a:effectLst/>
            </c:spPr>
            <c:extLst>
              <c:ext xmlns:c16="http://schemas.microsoft.com/office/drawing/2014/chart" uri="{C3380CC4-5D6E-409C-BE32-E72D297353CC}">
                <c16:uniqueId val="{00000005-C0CA-455B-B3D8-2848496A7F70}"/>
              </c:ext>
            </c:extLst>
          </c:dPt>
          <c:dPt>
            <c:idx val="3"/>
            <c:invertIfNegative val="0"/>
            <c:bubble3D val="0"/>
            <c:spPr>
              <a:solidFill>
                <a:srgbClr val="002060"/>
              </a:solidFill>
              <a:ln>
                <a:noFill/>
              </a:ln>
              <a:effectLst/>
            </c:spPr>
            <c:extLst>
              <c:ext xmlns:c16="http://schemas.microsoft.com/office/drawing/2014/chart" uri="{C3380CC4-5D6E-409C-BE32-E72D297353CC}">
                <c16:uniqueId val="{00000007-C0CA-455B-B3D8-2848496A7F70}"/>
              </c:ext>
            </c:extLst>
          </c:dPt>
          <c:dPt>
            <c:idx val="4"/>
            <c:invertIfNegative val="0"/>
            <c:bubble3D val="0"/>
            <c:spPr>
              <a:solidFill>
                <a:srgbClr val="002060"/>
              </a:solidFill>
              <a:ln>
                <a:noFill/>
              </a:ln>
              <a:effectLst/>
            </c:spPr>
            <c:extLst>
              <c:ext xmlns:c16="http://schemas.microsoft.com/office/drawing/2014/chart" uri="{C3380CC4-5D6E-409C-BE32-E72D297353CC}">
                <c16:uniqueId val="{00000009-C0CA-455B-B3D8-2848496A7F70}"/>
              </c:ext>
            </c:extLst>
          </c:dPt>
          <c:dPt>
            <c:idx val="5"/>
            <c:invertIfNegative val="0"/>
            <c:bubble3D val="0"/>
            <c:spPr>
              <a:solidFill>
                <a:srgbClr val="002060"/>
              </a:solidFill>
              <a:ln>
                <a:noFill/>
              </a:ln>
              <a:effectLst/>
            </c:spPr>
            <c:extLst>
              <c:ext xmlns:c16="http://schemas.microsoft.com/office/drawing/2014/chart" uri="{C3380CC4-5D6E-409C-BE32-E72D297353CC}">
                <c16:uniqueId val="{0000000B-C0CA-455B-B3D8-2848496A7F70}"/>
              </c:ext>
            </c:extLst>
          </c:dPt>
          <c:dPt>
            <c:idx val="6"/>
            <c:invertIfNegative val="0"/>
            <c:bubble3D val="0"/>
            <c:spPr>
              <a:solidFill>
                <a:srgbClr val="002060"/>
              </a:solidFill>
              <a:ln>
                <a:noFill/>
              </a:ln>
              <a:effectLst/>
            </c:spPr>
            <c:extLst>
              <c:ext xmlns:c16="http://schemas.microsoft.com/office/drawing/2014/chart" uri="{C3380CC4-5D6E-409C-BE32-E72D297353CC}">
                <c16:uniqueId val="{0000000D-C0CA-455B-B3D8-2848496A7F70}"/>
              </c:ext>
            </c:extLst>
          </c:dPt>
          <c:dPt>
            <c:idx val="7"/>
            <c:invertIfNegative val="0"/>
            <c:bubble3D val="0"/>
            <c:spPr>
              <a:solidFill>
                <a:srgbClr val="002060"/>
              </a:solidFill>
              <a:ln>
                <a:noFill/>
              </a:ln>
              <a:effectLst/>
            </c:spPr>
            <c:extLst>
              <c:ext xmlns:c16="http://schemas.microsoft.com/office/drawing/2014/chart" uri="{C3380CC4-5D6E-409C-BE32-E72D297353CC}">
                <c16:uniqueId val="{0000000F-C0CA-455B-B3D8-2848496A7F70}"/>
              </c:ext>
            </c:extLst>
          </c:dPt>
          <c:dPt>
            <c:idx val="8"/>
            <c:invertIfNegative val="0"/>
            <c:bubble3D val="0"/>
            <c:spPr>
              <a:solidFill>
                <a:srgbClr val="002060"/>
              </a:solidFill>
              <a:ln>
                <a:noFill/>
              </a:ln>
              <a:effectLst/>
            </c:spPr>
            <c:extLst>
              <c:ext xmlns:c16="http://schemas.microsoft.com/office/drawing/2014/chart" uri="{C3380CC4-5D6E-409C-BE32-E72D297353CC}">
                <c16:uniqueId val="{00000011-C0CA-455B-B3D8-2848496A7F70}"/>
              </c:ext>
            </c:extLst>
          </c:dPt>
          <c:dPt>
            <c:idx val="9"/>
            <c:invertIfNegative val="0"/>
            <c:bubble3D val="0"/>
            <c:spPr>
              <a:solidFill>
                <a:srgbClr val="002060"/>
              </a:solidFill>
              <a:ln>
                <a:noFill/>
              </a:ln>
              <a:effectLst/>
            </c:spPr>
            <c:extLst>
              <c:ext xmlns:c16="http://schemas.microsoft.com/office/drawing/2014/chart" uri="{C3380CC4-5D6E-409C-BE32-E72D297353CC}">
                <c16:uniqueId val="{00000013-C0CA-455B-B3D8-2848496A7F70}"/>
              </c:ext>
            </c:extLst>
          </c:dPt>
          <c:dPt>
            <c:idx val="10"/>
            <c:invertIfNegative val="0"/>
            <c:bubble3D val="0"/>
            <c:spPr>
              <a:solidFill>
                <a:srgbClr val="002060"/>
              </a:solidFill>
              <a:ln>
                <a:noFill/>
              </a:ln>
              <a:effectLst/>
            </c:spPr>
            <c:extLst>
              <c:ext xmlns:c16="http://schemas.microsoft.com/office/drawing/2014/chart" uri="{C3380CC4-5D6E-409C-BE32-E72D297353CC}">
                <c16:uniqueId val="{00000015-C0CA-455B-B3D8-2848496A7F70}"/>
              </c:ext>
            </c:extLst>
          </c:dPt>
          <c:dPt>
            <c:idx val="11"/>
            <c:invertIfNegative val="0"/>
            <c:bubble3D val="0"/>
            <c:spPr>
              <a:solidFill>
                <a:srgbClr val="002060"/>
              </a:solidFill>
              <a:ln>
                <a:noFill/>
              </a:ln>
              <a:effectLst/>
            </c:spPr>
            <c:extLst>
              <c:ext xmlns:c16="http://schemas.microsoft.com/office/drawing/2014/chart" uri="{C3380CC4-5D6E-409C-BE32-E72D297353CC}">
                <c16:uniqueId val="{00000017-C0CA-455B-B3D8-2848496A7F70}"/>
              </c:ext>
            </c:extLst>
          </c:dPt>
          <c:dLbls>
            <c:dLbl>
              <c:idx val="0"/>
              <c:layout>
                <c:manualLayout>
                  <c:x val="-2.8934850927318164E-17"/>
                  <c:y val="-0.12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0CA-455B-B3D8-2848496A7F70}"/>
                </c:ext>
              </c:extLst>
            </c:dLbl>
            <c:dLbl>
              <c:idx val="1"/>
              <c:layout>
                <c:manualLayout>
                  <c:x val="3.1565656565656275E-3"/>
                  <c:y val="-0.1111111111111111"/>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0CA-455B-B3D8-2848496A7F70}"/>
                </c:ext>
              </c:extLst>
            </c:dLbl>
            <c:dLbl>
              <c:idx val="2"/>
              <c:layout>
                <c:manualLayout>
                  <c:x val="-5.7869701854636328E-17"/>
                  <c:y val="-0.1712962962962963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C0CA-455B-B3D8-2848496A7F70}"/>
                </c:ext>
              </c:extLst>
            </c:dLbl>
            <c:dLbl>
              <c:idx val="3"/>
              <c:layout>
                <c:manualLayout>
                  <c:x val="-3.0276247936540401E-3"/>
                  <c:y val="-0.15740744768782358"/>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C0CA-455B-B3D8-2848496A7F70}"/>
                </c:ext>
              </c:extLst>
            </c:dLbl>
            <c:dLbl>
              <c:idx val="4"/>
              <c:layout>
                <c:manualLayout>
                  <c:x val="3.1565849980184101E-3"/>
                  <c:y val="-0.2280862918497983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C0CA-455B-B3D8-2848496A7F70}"/>
                </c:ext>
              </c:extLst>
            </c:dLbl>
            <c:dLbl>
              <c:idx val="5"/>
              <c:layout>
                <c:manualLayout>
                  <c:x val="1.0647132867454617E-3"/>
                  <c:y val="-0.22345670947507809"/>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C0CA-455B-B3D8-2848496A7F70}"/>
                </c:ext>
              </c:extLst>
            </c:dLbl>
            <c:dLbl>
              <c:idx val="6"/>
              <c:layout>
                <c:manualLayout>
                  <c:x val="3.1565849980184869E-3"/>
                  <c:y val="-0.2145061381859059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C0CA-455B-B3D8-2848496A7F70}"/>
                </c:ext>
              </c:extLst>
            </c:dLbl>
            <c:dLbl>
              <c:idx val="7"/>
              <c:layout>
                <c:manualLayout>
                  <c:x val="3.1565656565656565E-3"/>
                  <c:y val="-0.1435185185185185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C0CA-455B-B3D8-2848496A7F70}"/>
                </c:ext>
              </c:extLst>
            </c:dLbl>
            <c:dLbl>
              <c:idx val="8"/>
              <c:layout>
                <c:manualLayout>
                  <c:x val="-3.1565656565656565E-3"/>
                  <c:y val="-0.1342592592592592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1-C0CA-455B-B3D8-2848496A7F70}"/>
                </c:ext>
              </c:extLst>
            </c:dLbl>
            <c:dLbl>
              <c:idx val="9"/>
              <c:layout>
                <c:manualLayout>
                  <c:x val="0"/>
                  <c:y val="-9.7222222222222224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C0CA-455B-B3D8-2848496A7F70}"/>
                </c:ext>
              </c:extLst>
            </c:dLbl>
            <c:dLbl>
              <c:idx val="10"/>
              <c:layout>
                <c:manualLayout>
                  <c:x val="-2.091871711273102E-3"/>
                  <c:y val="-0.2382715772153914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5-C0CA-455B-B3D8-2848496A7F70}"/>
                </c:ext>
              </c:extLst>
            </c:dLbl>
            <c:dLbl>
              <c:idx val="11"/>
              <c:layout>
                <c:manualLayout>
                  <c:x val="0"/>
                  <c:y val="-0.2083333333333333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7-C0CA-455B-B3D8-2848496A7F70}"/>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Sheet1!$AL$32:$AL$44</c:f>
              <c:strCache>
                <c:ptCount val="12"/>
                <c:pt idx="0">
                  <c:v>Chennai Super Kings</c:v>
                </c:pt>
                <c:pt idx="1">
                  <c:v>Delhi Capitals</c:v>
                </c:pt>
                <c:pt idx="2">
                  <c:v>Delhi Daredevils</c:v>
                </c:pt>
                <c:pt idx="3">
                  <c:v>Gujarat Lions</c:v>
                </c:pt>
                <c:pt idx="4">
                  <c:v>Kings XI Punjab</c:v>
                </c:pt>
                <c:pt idx="5">
                  <c:v>Kolkata Knight Riders</c:v>
                </c:pt>
                <c:pt idx="6">
                  <c:v>Mumbai Indians</c:v>
                </c:pt>
                <c:pt idx="7">
                  <c:v>Rajasthan Royals</c:v>
                </c:pt>
                <c:pt idx="8">
                  <c:v>Rising Pune Supergiant</c:v>
                </c:pt>
                <c:pt idx="9">
                  <c:v>Rising Pune Supergiants</c:v>
                </c:pt>
                <c:pt idx="10">
                  <c:v>Royal Challengers Bangalore</c:v>
                </c:pt>
                <c:pt idx="11">
                  <c:v>Sunrisers Hyderabad</c:v>
                </c:pt>
              </c:strCache>
            </c:strRef>
          </c:cat>
          <c:val>
            <c:numRef>
              <c:f>Sheet1!$AM$32:$AM$44</c:f>
              <c:numCache>
                <c:formatCode>General</c:formatCode>
                <c:ptCount val="12"/>
                <c:pt idx="0">
                  <c:v>39</c:v>
                </c:pt>
                <c:pt idx="1">
                  <c:v>20</c:v>
                </c:pt>
                <c:pt idx="2">
                  <c:v>59</c:v>
                </c:pt>
                <c:pt idx="3">
                  <c:v>43</c:v>
                </c:pt>
                <c:pt idx="4">
                  <c:v>79</c:v>
                </c:pt>
                <c:pt idx="5">
                  <c:v>74</c:v>
                </c:pt>
                <c:pt idx="6">
                  <c:v>73</c:v>
                </c:pt>
                <c:pt idx="7">
                  <c:v>40</c:v>
                </c:pt>
                <c:pt idx="8">
                  <c:v>20</c:v>
                </c:pt>
                <c:pt idx="9">
                  <c:v>23</c:v>
                </c:pt>
                <c:pt idx="10">
                  <c:v>84</c:v>
                </c:pt>
                <c:pt idx="11">
                  <c:v>77</c:v>
                </c:pt>
              </c:numCache>
            </c:numRef>
          </c:val>
          <c:extLst>
            <c:ext xmlns:c16="http://schemas.microsoft.com/office/drawing/2014/chart" uri="{C3380CC4-5D6E-409C-BE32-E72D297353CC}">
              <c16:uniqueId val="{00000018-C0CA-455B-B3D8-2848496A7F70}"/>
            </c:ext>
          </c:extLst>
        </c:ser>
        <c:dLbls>
          <c:dLblPos val="ctr"/>
          <c:showLegendKey val="0"/>
          <c:showVal val="1"/>
          <c:showCatName val="0"/>
          <c:showSerName val="0"/>
          <c:showPercent val="0"/>
          <c:showBubbleSize val="0"/>
        </c:dLbls>
        <c:gapWidth val="150"/>
        <c:overlap val="100"/>
        <c:axId val="885830256"/>
        <c:axId val="885840240"/>
      </c:barChart>
      <c:catAx>
        <c:axId val="88583025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n-US"/>
          </a:p>
        </c:txPr>
        <c:crossAx val="885840240"/>
        <c:crosses val="autoZero"/>
        <c:auto val="1"/>
        <c:lblAlgn val="ctr"/>
        <c:lblOffset val="100"/>
        <c:noMultiLvlLbl val="0"/>
      </c:catAx>
      <c:valAx>
        <c:axId val="885840240"/>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crossAx val="885830256"/>
        <c:crosses val="autoZero"/>
        <c:crossBetween val="between"/>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[kumar Ankit final dashboard excel.xlsm]Sheet1!PivotTable9</c:name>
    <c:fmtId val="16"/>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IN" sz="1200" dirty="0"/>
              <a:t>Top  6 Bowler who have taken Most No Of Wicket In 2017-2019 </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Sheet1!$AQ$40</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multiLvlStrRef>
              <c:f>Sheet1!$AP$41:$AP$65</c:f>
              <c:multiLvlStrCache>
                <c:ptCount val="18"/>
                <c:lvl>
                  <c:pt idx="0">
                    <c:v>IPL 2017</c:v>
                  </c:pt>
                  <c:pt idx="1">
                    <c:v>IPL 2018</c:v>
                  </c:pt>
                  <c:pt idx="2">
                    <c:v>IPL 2019</c:v>
                  </c:pt>
                  <c:pt idx="3">
                    <c:v>IPL 2017</c:v>
                  </c:pt>
                  <c:pt idx="4">
                    <c:v>IPL 2018</c:v>
                  </c:pt>
                  <c:pt idx="5">
                    <c:v>IPL 2019</c:v>
                  </c:pt>
                  <c:pt idx="6">
                    <c:v>IPL 2017</c:v>
                  </c:pt>
                  <c:pt idx="7">
                    <c:v>IPL 2018</c:v>
                  </c:pt>
                  <c:pt idx="8">
                    <c:v>IPL 2019</c:v>
                  </c:pt>
                  <c:pt idx="9">
                    <c:v>IPL 2017</c:v>
                  </c:pt>
                  <c:pt idx="10">
                    <c:v>IPL 2018</c:v>
                  </c:pt>
                  <c:pt idx="11">
                    <c:v>IPL 2019</c:v>
                  </c:pt>
                  <c:pt idx="12">
                    <c:v>IPL 2017</c:v>
                  </c:pt>
                  <c:pt idx="13">
                    <c:v>IPL 2018</c:v>
                  </c:pt>
                  <c:pt idx="14">
                    <c:v>IPL 2019</c:v>
                  </c:pt>
                  <c:pt idx="15">
                    <c:v>IPL 2017</c:v>
                  </c:pt>
                  <c:pt idx="16">
                    <c:v>IPL 2018</c:v>
                  </c:pt>
                  <c:pt idx="17">
                    <c:v>IPL 2019</c:v>
                  </c:pt>
                </c:lvl>
                <c:lvl>
                  <c:pt idx="0">
                    <c:v>JJ Bumrah</c:v>
                  </c:pt>
                  <c:pt idx="3">
                    <c:v>Rashid Khan</c:v>
                  </c:pt>
                  <c:pt idx="6">
                    <c:v>Imran Tahir</c:v>
                  </c:pt>
                  <c:pt idx="9">
                    <c:v>B Kumar</c:v>
                  </c:pt>
                  <c:pt idx="12">
                    <c:v>UT Yadav</c:v>
                  </c:pt>
                  <c:pt idx="15">
                    <c:v>JD Unadkat</c:v>
                  </c:pt>
                </c:lvl>
              </c:multiLvlStrCache>
            </c:multiLvlStrRef>
          </c:cat>
          <c:val>
            <c:numRef>
              <c:f>Sheet1!$AQ$41:$AQ$65</c:f>
              <c:numCache>
                <c:formatCode>General</c:formatCode>
                <c:ptCount val="18"/>
                <c:pt idx="0">
                  <c:v>20</c:v>
                </c:pt>
                <c:pt idx="1">
                  <c:v>17</c:v>
                </c:pt>
                <c:pt idx="2">
                  <c:v>19</c:v>
                </c:pt>
                <c:pt idx="3">
                  <c:v>17</c:v>
                </c:pt>
                <c:pt idx="4">
                  <c:v>21</c:v>
                </c:pt>
                <c:pt idx="5">
                  <c:v>17</c:v>
                </c:pt>
                <c:pt idx="6">
                  <c:v>18</c:v>
                </c:pt>
                <c:pt idx="7">
                  <c:v>6</c:v>
                </c:pt>
                <c:pt idx="8">
                  <c:v>26</c:v>
                </c:pt>
                <c:pt idx="9">
                  <c:v>26</c:v>
                </c:pt>
                <c:pt idx="10">
                  <c:v>9</c:v>
                </c:pt>
                <c:pt idx="11">
                  <c:v>13</c:v>
                </c:pt>
                <c:pt idx="12">
                  <c:v>17</c:v>
                </c:pt>
                <c:pt idx="13">
                  <c:v>20</c:v>
                </c:pt>
                <c:pt idx="14">
                  <c:v>8</c:v>
                </c:pt>
                <c:pt idx="15">
                  <c:v>24</c:v>
                </c:pt>
                <c:pt idx="16">
                  <c:v>11</c:v>
                </c:pt>
                <c:pt idx="17">
                  <c:v>10</c:v>
                </c:pt>
              </c:numCache>
            </c:numRef>
          </c:val>
          <c:extLst>
            <c:ext xmlns:c16="http://schemas.microsoft.com/office/drawing/2014/chart" uri="{C3380CC4-5D6E-409C-BE32-E72D297353CC}">
              <c16:uniqueId val="{00000000-F65D-47AD-9683-C210CD301E89}"/>
            </c:ext>
          </c:extLst>
        </c:ser>
        <c:dLbls>
          <c:dLblPos val="inEnd"/>
          <c:showLegendKey val="0"/>
          <c:showVal val="1"/>
          <c:showCatName val="0"/>
          <c:showSerName val="0"/>
          <c:showPercent val="0"/>
          <c:showBubbleSize val="0"/>
        </c:dLbls>
        <c:gapWidth val="65"/>
        <c:axId val="727642255"/>
        <c:axId val="727650991"/>
      </c:barChart>
      <c:catAx>
        <c:axId val="727642255"/>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727650991"/>
        <c:crosses val="autoZero"/>
        <c:auto val="1"/>
        <c:lblAlgn val="ctr"/>
        <c:lblOffset val="100"/>
        <c:noMultiLvlLbl val="0"/>
      </c:catAx>
      <c:valAx>
        <c:axId val="727650991"/>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7276422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37">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38100" cap="flat" cmpd="dbl" algn="ctr">
        <a:solidFill>
          <a:schemeClr val="phClr"/>
        </a:solidFill>
        <a:miter lim="800000"/>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lt1"/>
        </a:solidFill>
        <a:round/>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tx1"/>
    </cs:fontRef>
    <cs:spPr>
      <a:ln w="9525">
        <a:solidFill>
          <a:schemeClr val="tx1">
            <a:lumMod val="35000"/>
            <a:lumOff val="65000"/>
          </a:schemeClr>
        </a:solidFill>
      </a:ln>
    </cs:spPr>
  </cs:dropLine>
  <cs:errorBar>
    <cs:lnRef idx="0"/>
    <cs:fillRef idx="0"/>
    <cs:effectRef idx="0"/>
    <cs:fontRef idx="minor">
      <a:schemeClr val="tx1"/>
    </cs:fontRef>
    <cs:spPr>
      <a:ln w="9525">
        <a:solidFill>
          <a:schemeClr val="tx1">
            <a:lumMod val="65000"/>
            <a:lumOff val="35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alpha val="32000"/>
          </a:schemeClr>
        </a:solidFill>
        <a:round/>
      </a:ln>
    </cs:spPr>
  </cs:gridlineMajor>
  <cs:gridlineMinor>
    <cs:lnRef idx="0"/>
    <cs:fillRef idx="0"/>
    <cs:effectRef idx="0"/>
    <cs:fontRef idx="minor">
      <a:schemeClr val="tx1"/>
    </cs:fontRef>
    <cs:spPr>
      <a:ln>
        <a:solidFill>
          <a:schemeClr val="tx1">
            <a:lumMod val="5000"/>
            <a:lumOff val="95000"/>
            <a:alpha val="32000"/>
          </a:schemeClr>
        </a:solidFill>
      </a:ln>
    </cs:spPr>
  </cs:gridlineMinor>
  <cs:hiLoLine>
    <cs:lnRef idx="0"/>
    <cs:fillRef idx="0"/>
    <cs:effectRef idx="0"/>
    <cs:fontRef idx="minor">
      <a:schemeClr val="tx1"/>
    </cs:fontRef>
    <cs:spPr>
      <a:ln w="9525">
        <a:solidFill>
          <a:schemeClr val="tx1"/>
        </a:solidFill>
      </a:ln>
    </cs:spPr>
  </cs:hiLoLine>
  <cs:leaderLine>
    <cs:lnRef idx="0"/>
    <cs:fillRef idx="0"/>
    <cs:effectRef idx="0"/>
    <cs:fontRef idx="minor">
      <a:schemeClr val="tx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cs:fontRef>
    <cs:spPr>
      <a:ln w="3175" cap="flat" cmpd="sng" algn="ctr">
        <a:solidFill>
          <a:schemeClr val="tx1">
            <a:lumMod val="15000"/>
            <a:lumOff val="85000"/>
          </a:schemeClr>
        </a:solidFill>
        <a:round/>
        <a:tailEnd type="none" w="med" len="lg"/>
      </a:ln>
    </cs:spPr>
    <cs:defRPr sz="900" kern="1200"/>
  </cs:seriesAxis>
  <cs:seriesLine>
    <cs:lnRef idx="0"/>
    <cs:fillRef idx="0"/>
    <cs:effectRef idx="0"/>
    <cs:fontRef idx="minor">
      <a:schemeClr val="tx1"/>
    </cs:fontRef>
    <cs:spPr>
      <a:ln w="9525">
        <a:solidFill>
          <a:schemeClr val="tx1">
            <a:lumMod val="35000"/>
            <a:lumOff val="65000"/>
          </a:schemeClr>
        </a:solidFill>
      </a:ln>
    </cs:spPr>
  </cs:seriesLine>
  <cs:title>
    <cs:lnRef idx="0"/>
    <cs:fillRef idx="0"/>
    <cs:effectRef idx="0"/>
    <cs:fontRef idx="minor">
      <a:schemeClr val="tx1">
        <a:lumMod val="50000"/>
        <a:lumOff val="50000"/>
      </a:schemeClr>
    </cs:fontRef>
    <cs:defRPr sz="1800" b="1" kern="1200" cap="all" spc="150" baseline="0"/>
  </cs:title>
  <cs:trendline>
    <cs:lnRef idx="0">
      <cs:styleClr val="auto"/>
    </cs:lnRef>
    <cs:fillRef idx="0"/>
    <cs:effectRef idx="0"/>
    <cs:fontRef idx="minor">
      <a:schemeClr val="tx1"/>
    </cs:fontRef>
    <cs:spPr>
      <a:ln w="12700" cap="rnd"/>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900" kern="1200"/>
  </cs:valueAxis>
  <cs:wall>
    <cs:lnRef idx="0"/>
    <cs:fillRef idx="0"/>
    <cs:effectRef idx="0"/>
    <cs:fontRef idx="minor">
      <a:schemeClr val="tx1"/>
    </cs:fontRef>
  </cs:wall>
</cs:chartStyle>
</file>

<file path=ppt/charts/style11.xml><?xml version="1.0" encoding="utf-8"?>
<cs:chartStyle xmlns:cs="http://schemas.microsoft.com/office/drawing/2012/chartStyle" xmlns:a="http://schemas.openxmlformats.org/drawingml/2006/main" id="34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12.xml><?xml version="1.0" encoding="utf-8"?>
<cs:chartStyle xmlns:cs="http://schemas.microsoft.com/office/drawing/2012/chartStyle" xmlns:a="http://schemas.openxmlformats.org/drawingml/2006/main" id="219">
  <cs:axisTitle>
    <cs:lnRef idx="0"/>
    <cs:fillRef idx="0"/>
    <cs:effectRef idx="0"/>
    <cs:fontRef idx="minor">
      <a:schemeClr val="tx1">
        <a:lumMod val="50000"/>
        <a:lumOff val="50000"/>
      </a:schemeClr>
    </cs:fontRef>
    <cs:defRPr sz="900"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400"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38">
  <cs:axisTitle>
    <cs:lnRef idx="0"/>
    <cs:fillRef idx="0"/>
    <cs:effectRef idx="0"/>
    <cs:fontRef idx="minor">
      <a:schemeClr val="lt1"/>
    </cs:fontRef>
    <cs:defRPr sz="900" b="1" kern="1200"/>
  </cs:axisTitle>
  <cs:categoryAxis>
    <cs:lnRef idx="0">
      <cs:styleClr val="0"/>
    </cs:lnRef>
    <cs:fillRef idx="0"/>
    <cs:effectRef idx="0"/>
    <cs:fontRef idx="minor">
      <a:schemeClr val="lt1"/>
    </cs:fontRef>
    <cs:defRPr sz="900" kern="1200" spc="3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lt1">
            <a:lumMod val="85000"/>
          </a:schemeClr>
        </a:solidFill>
        <a:round/>
      </a:ln>
    </cs:spPr>
    <cs:defRPr sz="1000" kern="1200"/>
  </cs:chartArea>
  <cs:dataLabel>
    <cs:lnRef idx="0"/>
    <cs:fillRef idx="0">
      <cs:styleClr val="0"/>
    </cs:fillRef>
    <cs:effectRef idx="0"/>
    <cs:fontRef idx="minor">
      <a:schemeClr val="lt1"/>
    </cs:fontRef>
    <cs:spPr>
      <a:solidFill>
        <a:schemeClr val="phClr"/>
      </a:solidFill>
    </cs:spPr>
    <cs:defRPr sz="900" b="1" kern="1200"/>
  </cs:dataLabel>
  <cs:dataLabelCallout>
    <cs:lnRef idx="0">
      <cs:styleClr val="auto"/>
    </cs:lnRef>
    <cs:fillRef idx="0"/>
    <cs:effectRef idx="0"/>
    <cs:fontRef idx="minor">
      <cs:styleClr val="auto"/>
    </cs:fontRef>
    <cs:spPr>
      <a:solidFill>
        <a:schemeClr val="lt1"/>
      </a:solidFill>
      <a:ln>
        <a:solidFill>
          <a:schemeClr val="ph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25400"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cs:spPr>
  </cs:dataPointMarker>
  <cs:dataPointMarkerLayout symbol="circle" size="14"/>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900"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fillRef idx="0"/>
    <cs:effectRef idx="0"/>
    <cs:fontRef idx="minor">
      <a:schemeClr val="dk1"/>
    </cs:fontRef>
    <cs:spPr>
      <a:ln w="9525" cap="flat" cmpd="sng" algn="ctr">
        <a:gradFill>
          <a:gsLst>
            <a:gs pos="0">
              <a:schemeClr val="lt1"/>
            </a:gs>
            <a:gs pos="100000">
              <a:schemeClr val="lt1">
                <a:alpha val="0"/>
              </a:schemeClr>
            </a:gs>
          </a:gsLst>
          <a:lin ang="5400000" scaled="0"/>
        </a:gradFill>
        <a:round/>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defRPr sz="900"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500"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900"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4">
  <cs:axisTitle>
    <cs:lnRef idx="0"/>
    <cs:fillRef idx="0"/>
    <cs:effectRef idx="0"/>
    <cs:fontRef idx="minor">
      <a:schemeClr val="lt1"/>
    </cs:fontRef>
    <cs:defRPr sz="900" b="1" kern="1200"/>
  </cs:axisTitle>
  <cs:categoryAxis>
    <cs:lnRef idx="0">
      <cs:styleClr val="0"/>
    </cs:lnRef>
    <cs:fillRef idx="0"/>
    <cs:effectRef idx="0"/>
    <cs:fontRef idx="minor">
      <a:schemeClr val="lt1"/>
    </cs:fontRef>
    <cs:spPr>
      <a:ln w="3175" cap="flat" cmpd="sng" algn="ctr">
        <a:solidFill>
          <a:schemeClr val="phClr">
            <a:lumMod val="60000"/>
            <a:lumOff val="40000"/>
          </a:schemeClr>
        </a:solidFill>
        <a:round/>
      </a:ln>
    </cs:spPr>
    <cs:defRPr sz="800" kern="1200" cap="all" spc="150" normalizeH="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000" kern="1200"/>
  </cs:chartArea>
  <cs:dataLabel>
    <cs:lnRef idx="0"/>
    <cs:fillRef idx="0">
      <cs:styleClr val="auto"/>
    </cs:fillRef>
    <cs:effectRef idx="0"/>
    <cs:fontRef idx="minor">
      <a:schemeClr val="lt1"/>
    </cs:fontRef>
    <cs:spPr>
      <a:solidFill>
        <a:schemeClr val="phClr">
          <a:alpha val="70000"/>
        </a:schemeClr>
      </a:solidFill>
    </cs:spPr>
    <cs:defRPr sz="900" kern="1200"/>
  </cs:dataLabel>
  <cs:dataLabelCallout>
    <cs:lnRef idx="0">
      <cs:styleClr val="auto"/>
    </cs:lnRef>
    <cs:fillRef idx="0"/>
    <cs:effectRef idx="0"/>
    <cs:fontRef idx="minor">
      <cs:styleClr val="auto"/>
    </cs:fontRef>
    <cs:spPr>
      <a:solidFill>
        <a:schemeClr val="lt1"/>
      </a:solidFill>
      <a:ln>
        <a:solidFill>
          <a:schemeClr val="ph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900"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styleClr val="0"/>
    </cs:lnRef>
    <cs:fillRef idx="0"/>
    <cs:effectRef idx="0"/>
    <cs:fontRef idx="minor">
      <a:schemeClr val="dk1"/>
    </cs:fontRef>
    <cs:spPr>
      <a:ln w="9525">
        <a:solidFill>
          <a:schemeClr val="phClr">
            <a:lumMod val="60000"/>
            <a:lumOff val="40000"/>
          </a:schemeClr>
        </a:solidFill>
        <a:prstDash val="dash"/>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900"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500"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900"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38">
  <cs:axisTitle>
    <cs:lnRef idx="0"/>
    <cs:fillRef idx="0"/>
    <cs:effectRef idx="0"/>
    <cs:fontRef idx="minor">
      <a:schemeClr val="lt1"/>
    </cs:fontRef>
    <cs:defRPr sz="900" b="1" kern="1200"/>
  </cs:axisTitle>
  <cs:categoryAxis>
    <cs:lnRef idx="0">
      <cs:styleClr val="0"/>
    </cs:lnRef>
    <cs:fillRef idx="0"/>
    <cs:effectRef idx="0"/>
    <cs:fontRef idx="minor">
      <a:schemeClr val="lt1"/>
    </cs:fontRef>
    <cs:defRPr sz="900" kern="1200" spc="3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lt1">
            <a:lumMod val="85000"/>
          </a:schemeClr>
        </a:solidFill>
        <a:round/>
      </a:ln>
    </cs:spPr>
    <cs:defRPr sz="1000" kern="1200"/>
  </cs:chartArea>
  <cs:dataLabel>
    <cs:lnRef idx="0"/>
    <cs:fillRef idx="0">
      <cs:styleClr val="0"/>
    </cs:fillRef>
    <cs:effectRef idx="0"/>
    <cs:fontRef idx="minor">
      <a:schemeClr val="lt1"/>
    </cs:fontRef>
    <cs:spPr>
      <a:solidFill>
        <a:schemeClr val="phClr"/>
      </a:solidFill>
    </cs:spPr>
    <cs:defRPr sz="900" b="1" kern="1200"/>
  </cs:dataLabel>
  <cs:dataLabelCallout>
    <cs:lnRef idx="0">
      <cs:styleClr val="auto"/>
    </cs:lnRef>
    <cs:fillRef idx="0"/>
    <cs:effectRef idx="0"/>
    <cs:fontRef idx="minor">
      <cs:styleClr val="auto"/>
    </cs:fontRef>
    <cs:spPr>
      <a:solidFill>
        <a:schemeClr val="lt1"/>
      </a:solidFill>
      <a:ln>
        <a:solidFill>
          <a:schemeClr val="ph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25400"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cs:spPr>
  </cs:dataPointMarker>
  <cs:dataPointMarkerLayout symbol="circle" size="14"/>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900"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fillRef idx="0"/>
    <cs:effectRef idx="0"/>
    <cs:fontRef idx="minor">
      <a:schemeClr val="dk1"/>
    </cs:fontRef>
    <cs:spPr>
      <a:ln w="9525" cap="flat" cmpd="sng" algn="ctr">
        <a:gradFill>
          <a:gsLst>
            <a:gs pos="0">
              <a:schemeClr val="lt1"/>
            </a:gs>
            <a:gs pos="100000">
              <a:schemeClr val="lt1">
                <a:alpha val="0"/>
              </a:schemeClr>
            </a:gs>
          </a:gsLst>
          <a:lin ang="5400000" scaled="0"/>
        </a:gradFill>
        <a:round/>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defRPr sz="900"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500"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900"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56">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defRPr sz="900" kern="1200" cap="none" spc="0" normalizeH="0" baseline="0"/>
  </cs:categoryAxis>
  <cs:chartArea>
    <cs:lnRef idx="0"/>
    <cs:fillRef idx="0"/>
    <cs:effectRef idx="0"/>
    <cs:fontRef idx="minor">
      <a:schemeClr val="dk1"/>
    </cs:fontRef>
    <cs:spPr>
      <a:pattFill prst="dkDnDiag">
        <a:fgClr>
          <a:schemeClr val="lt1"/>
        </a:fgClr>
        <a:bgClr>
          <a:schemeClr val="dk1">
            <a:lumMod val="10000"/>
            <a:lumOff val="90000"/>
          </a:schemeClr>
        </a:bgClr>
      </a:patt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19050">
        <a:solidFill>
          <a:schemeClr val="lt1"/>
        </a:solidFill>
      </a:ln>
    </cs:spPr>
  </cs:dataPoint>
  <cs:dataPoint3D>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50800">
        <a:solidFill>
          <a:schemeClr val="lt1"/>
        </a:solidFill>
      </a:ln>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50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300">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303">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9.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79C2C5-F048-42BC-A439-73AC9B89C4C5}" type="datetimeFigureOut">
              <a:rPr lang="en-IN" smtClean="0"/>
              <a:t>23-03-2021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45A303-952A-41C7-9403-618C29C2AFD2}" type="slidenum">
              <a:rPr lang="en-IN" smtClean="0"/>
              <a:t>‹#›</a:t>
            </a:fld>
            <a:endParaRPr lang="en-IN"/>
          </a:p>
        </p:txBody>
      </p:sp>
    </p:spTree>
    <p:extLst>
      <p:ext uri="{BB962C8B-B14F-4D97-AF65-F5344CB8AC3E}">
        <p14:creationId xmlns:p14="http://schemas.microsoft.com/office/powerpoint/2010/main" val="1670099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notes</a:t>
            </a:r>
            <a:endParaRPr lang="en-IN" dirty="0"/>
          </a:p>
        </p:txBody>
      </p:sp>
      <p:sp>
        <p:nvSpPr>
          <p:cNvPr id="4" name="Slide Number Placeholder 3"/>
          <p:cNvSpPr>
            <a:spLocks noGrp="1"/>
          </p:cNvSpPr>
          <p:nvPr>
            <p:ph type="sldNum" sz="quarter" idx="5"/>
          </p:nvPr>
        </p:nvSpPr>
        <p:spPr/>
        <p:txBody>
          <a:bodyPr/>
          <a:lstStyle/>
          <a:p>
            <a:fld id="{F345A303-952A-41C7-9403-618C29C2AFD2}" type="slidenum">
              <a:rPr lang="en-IN" smtClean="0"/>
              <a:t>3</a:t>
            </a:fld>
            <a:endParaRPr lang="en-IN"/>
          </a:p>
        </p:txBody>
      </p:sp>
    </p:spTree>
    <p:extLst>
      <p:ext uri="{BB962C8B-B14F-4D97-AF65-F5344CB8AC3E}">
        <p14:creationId xmlns:p14="http://schemas.microsoft.com/office/powerpoint/2010/main" val="2595096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63241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99519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178202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4994921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042533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1452277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314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277551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51980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68952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04478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65058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05628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01167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61451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44906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67492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smtClean="0"/>
              <a:pPr/>
              <a:t>3/23/2021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49849952"/>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package" Target="../embeddings/Microsoft_Excel_Worksheet.xlsx"/></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6.xml"/><Relationship Id="rId7" Type="http://schemas.openxmlformats.org/officeDocument/2006/relationships/chart" Target="../charts/chart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chart" Target="../charts/chart3.xml"/><Relationship Id="rId5" Type="http://schemas.openxmlformats.org/officeDocument/2006/relationships/chart" Target="../charts/chart2.xml"/><Relationship Id="rId4" Type="http://schemas.openxmlformats.org/officeDocument/2006/relationships/chart" Target="../charts/char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6.xml"/><Relationship Id="rId7" Type="http://schemas.openxmlformats.org/officeDocument/2006/relationships/chart" Target="../charts/chart8.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chart" Target="../charts/chart7.xml"/><Relationship Id="rId5" Type="http://schemas.openxmlformats.org/officeDocument/2006/relationships/chart" Target="../charts/chart6.xml"/><Relationship Id="rId4" Type="http://schemas.openxmlformats.org/officeDocument/2006/relationships/chart" Target="../charts/chart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6.xml"/><Relationship Id="rId7" Type="http://schemas.openxmlformats.org/officeDocument/2006/relationships/chart" Target="../charts/chart1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chart" Target="../charts/chart11.xml"/><Relationship Id="rId5" Type="http://schemas.openxmlformats.org/officeDocument/2006/relationships/chart" Target="../charts/chart10.xml"/><Relationship Id="rId4" Type="http://schemas.openxmlformats.org/officeDocument/2006/relationships/chart" Target="../charts/char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97B93-4950-4F5C-9563-8EA265624EEA}"/>
              </a:ext>
            </a:extLst>
          </p:cNvPr>
          <p:cNvSpPr>
            <a:spLocks noGrp="1"/>
          </p:cNvSpPr>
          <p:nvPr>
            <p:ph type="ctrTitle"/>
          </p:nvPr>
        </p:nvSpPr>
        <p:spPr>
          <a:xfrm>
            <a:off x="2201662" y="1376039"/>
            <a:ext cx="9374820" cy="3009692"/>
          </a:xfrm>
        </p:spPr>
        <p:txBody>
          <a:bodyPr anchor="t">
            <a:normAutofit fontScale="90000"/>
          </a:bodyPr>
          <a:lstStyle/>
          <a:p>
            <a:pPr marL="571500" indent="-571500" algn="l">
              <a:buFont typeface="Wingdings" panose="05000000000000000000" pitchFamily="2" charset="2"/>
              <a:buChar char="q"/>
            </a:pPr>
            <a:r>
              <a:rPr lang="en-US" sz="3600" b="1" i="1" dirty="0">
                <a:latin typeface="Arial Black" panose="020B0A04020102020204" pitchFamily="34" charset="0"/>
              </a:rPr>
              <a:t>EXCEL PROJECT  &amp; presentation</a:t>
            </a:r>
            <a:br>
              <a:rPr lang="en-US" sz="4000" b="1" i="1" dirty="0">
                <a:latin typeface="Arial Black" panose="020B0A04020102020204" pitchFamily="34" charset="0"/>
              </a:rPr>
            </a:br>
            <a:br>
              <a:rPr lang="en-US" sz="4000" b="1" i="1" dirty="0">
                <a:latin typeface="Arial Black" panose="020B0A04020102020204" pitchFamily="34" charset="0"/>
              </a:rPr>
            </a:br>
            <a:r>
              <a:rPr lang="en-US" sz="4000" b="1" i="1" dirty="0">
                <a:latin typeface="Arial Black" panose="020B0A04020102020204" pitchFamily="34" charset="0"/>
              </a:rPr>
              <a:t>  </a:t>
            </a:r>
            <a:r>
              <a:rPr lang="en-US" sz="2400" b="1" i="1" dirty="0">
                <a:latin typeface="Arial Black" panose="020B0A04020102020204" pitchFamily="34" charset="0"/>
              </a:rPr>
              <a:t>Prepared by : Kumar </a:t>
            </a:r>
            <a:r>
              <a:rPr lang="en-US" sz="2400" b="1" i="1" dirty="0" err="1">
                <a:latin typeface="Arial Black" panose="020B0A04020102020204" pitchFamily="34" charset="0"/>
              </a:rPr>
              <a:t>ankit</a:t>
            </a:r>
            <a:br>
              <a:rPr lang="en-US" sz="2400" b="1" i="1" dirty="0">
                <a:latin typeface="Arial Black" panose="020B0A04020102020204" pitchFamily="34" charset="0"/>
              </a:rPr>
            </a:br>
            <a:br>
              <a:rPr lang="en-US" sz="2400" b="1" i="1" dirty="0">
                <a:latin typeface="Arial Black" panose="020B0A04020102020204" pitchFamily="34" charset="0"/>
              </a:rPr>
            </a:br>
            <a:br>
              <a:rPr lang="en-US" sz="2400" b="1" i="1" dirty="0">
                <a:latin typeface="Arial Black" panose="020B0A04020102020204" pitchFamily="34" charset="0"/>
              </a:rPr>
            </a:br>
            <a:br>
              <a:rPr lang="en-US" sz="2400" b="1" i="1" dirty="0">
                <a:latin typeface="Arial Black" panose="020B0A04020102020204" pitchFamily="34" charset="0"/>
              </a:rPr>
            </a:br>
            <a:r>
              <a:rPr lang="en-US" sz="3200" b="1" i="1" dirty="0">
                <a:latin typeface="Arial Black" panose="020B0A04020102020204" pitchFamily="34" charset="0"/>
              </a:rPr>
              <a:t>EXCEL PROJECT TOPIC : -</a:t>
            </a:r>
            <a:br>
              <a:rPr lang="en-US" sz="2400" b="1" i="1" dirty="0">
                <a:latin typeface="Arial Black" panose="020B0A04020102020204" pitchFamily="34" charset="0"/>
              </a:rPr>
            </a:br>
            <a:endParaRPr lang="en-IN" sz="2400" b="1" i="1" dirty="0">
              <a:latin typeface="Arial Black" panose="020B0A04020102020204" pitchFamily="34" charset="0"/>
            </a:endParaRPr>
          </a:p>
        </p:txBody>
      </p:sp>
      <p:sp>
        <p:nvSpPr>
          <p:cNvPr id="3" name="Subtitle 2">
            <a:extLst>
              <a:ext uri="{FF2B5EF4-FFF2-40B4-BE49-F238E27FC236}">
                <a16:creationId xmlns:a16="http://schemas.microsoft.com/office/drawing/2014/main" id="{A73E279F-D805-4455-9D85-ED53CE969CEB}"/>
              </a:ext>
            </a:extLst>
          </p:cNvPr>
          <p:cNvSpPr>
            <a:spLocks noGrp="1"/>
          </p:cNvSpPr>
          <p:nvPr>
            <p:ph type="subTitle" idx="1"/>
          </p:nvPr>
        </p:nvSpPr>
        <p:spPr>
          <a:xfrm>
            <a:off x="2275642" y="4776350"/>
            <a:ext cx="7197726" cy="1405467"/>
          </a:xfrm>
        </p:spPr>
        <p:txBody>
          <a:bodyPr anchor="ctr">
            <a:normAutofit/>
          </a:bodyPr>
          <a:lstStyle/>
          <a:p>
            <a:r>
              <a:rPr lang="en-US" sz="2000" b="1" i="1" dirty="0"/>
              <a:t>IPL CASE STUDY OF ALL SEASONS 2016-2019 USING DASHBOARD</a:t>
            </a:r>
            <a:endParaRPr lang="en-IN" sz="2000" b="1" i="1" dirty="0"/>
          </a:p>
        </p:txBody>
      </p:sp>
      <p:pic>
        <p:nvPicPr>
          <p:cNvPr id="6" name="Audio 5">
            <a:hlinkClick r:id="" action="ppaction://media"/>
            <a:extLst>
              <a:ext uri="{FF2B5EF4-FFF2-40B4-BE49-F238E27FC236}">
                <a16:creationId xmlns:a16="http://schemas.microsoft.com/office/drawing/2014/main" id="{7DD0DCEA-FE5E-4545-9105-722BC5A2C4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699731255"/>
      </p:ext>
    </p:extLst>
  </p:cSld>
  <p:clrMapOvr>
    <a:masterClrMapping/>
  </p:clrMapOvr>
  <mc:AlternateContent xmlns:mc="http://schemas.openxmlformats.org/markup-compatibility/2006">
    <mc:Choice xmlns:p14="http://schemas.microsoft.com/office/powerpoint/2010/main" Requires="p14">
      <p:transition spd="slow" p14:dur="1500" advTm="13106">
        <p:split orient="vert"/>
      </p:transition>
    </mc:Choice>
    <mc:Fallback>
      <p:transition spd="slow" advTm="13106">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F9A53-D396-4ED2-9F86-6B28B99A88C1}"/>
              </a:ext>
            </a:extLst>
          </p:cNvPr>
          <p:cNvSpPr>
            <a:spLocks noGrp="1"/>
          </p:cNvSpPr>
          <p:nvPr>
            <p:ph type="title"/>
          </p:nvPr>
        </p:nvSpPr>
        <p:spPr>
          <a:xfrm>
            <a:off x="0" y="1"/>
            <a:ext cx="12192000" cy="6858000"/>
          </a:xfrm>
        </p:spPr>
        <p:txBody>
          <a:bodyPr anchor="t">
            <a:normAutofit/>
          </a:bodyPr>
          <a:lstStyle/>
          <a:p>
            <a:r>
              <a:rPr lang="en-US" sz="2400" u="sng" dirty="0">
                <a:solidFill>
                  <a:schemeClr val="bg2">
                    <a:lumMod val="75000"/>
                  </a:schemeClr>
                </a:solidFill>
                <a:latin typeface="Arial Black" panose="020B0A04020102020204" pitchFamily="34" charset="0"/>
              </a:rPr>
              <a:t>Summary /outcome  for data chat slide – 3</a:t>
            </a:r>
            <a:br>
              <a:rPr lang="en-US" sz="2400" u="sng" dirty="0">
                <a:solidFill>
                  <a:schemeClr val="bg2">
                    <a:lumMod val="75000"/>
                  </a:schemeClr>
                </a:solidFill>
                <a:latin typeface="Arial Black" panose="020B0A04020102020204" pitchFamily="34" charset="0"/>
              </a:rPr>
            </a:br>
            <a:br>
              <a:rPr lang="en-US" sz="2400" dirty="0">
                <a:solidFill>
                  <a:schemeClr val="bg2">
                    <a:lumMod val="75000"/>
                  </a:schemeClr>
                </a:solidFill>
                <a:latin typeface="Arial Black" panose="020B0A04020102020204" pitchFamily="34" charset="0"/>
              </a:rPr>
            </a:br>
            <a:r>
              <a:rPr lang="en-US" sz="1600" dirty="0">
                <a:latin typeface="Bahnschrift Light" panose="020B0502040204020203" pitchFamily="34" charset="0"/>
              </a:rPr>
              <a:t>in data chart slide 3 here it also explains the four chart present it.</a:t>
            </a:r>
            <a:br>
              <a:rPr lang="en-US" sz="1600" dirty="0">
                <a:latin typeface="Bahnschrift Light" panose="020B0502040204020203" pitchFamily="34" charset="0"/>
              </a:rPr>
            </a:br>
            <a:br>
              <a:rPr lang="en-US" sz="1600" dirty="0">
                <a:latin typeface="Bahnschrift Light" panose="020B0502040204020203" pitchFamily="34" charset="0"/>
              </a:rPr>
            </a:br>
            <a:r>
              <a:rPr lang="en-US" sz="1600" dirty="0">
                <a:solidFill>
                  <a:schemeClr val="accent2">
                    <a:lumMod val="75000"/>
                  </a:schemeClr>
                </a:solidFill>
                <a:latin typeface="Bahnschrift Light" panose="020B0502040204020203" pitchFamily="34" charset="0"/>
              </a:rPr>
              <a:t>In 9</a:t>
            </a:r>
            <a:r>
              <a:rPr lang="en-US" sz="1600" baseline="30000" dirty="0">
                <a:solidFill>
                  <a:schemeClr val="accent2">
                    <a:lumMod val="75000"/>
                  </a:schemeClr>
                </a:solidFill>
                <a:latin typeface="Bahnschrift Light" panose="020B0502040204020203" pitchFamily="34" charset="0"/>
              </a:rPr>
              <a:t>th</a:t>
            </a:r>
            <a:r>
              <a:rPr lang="en-US" sz="1600" dirty="0">
                <a:solidFill>
                  <a:schemeClr val="accent2">
                    <a:lumMod val="75000"/>
                  </a:schemeClr>
                </a:solidFill>
                <a:latin typeface="Bahnschrift Light" panose="020B0502040204020203" pitchFamily="34" charset="0"/>
              </a:rPr>
              <a:t> chart of data chart slide 3 </a:t>
            </a:r>
            <a:r>
              <a:rPr lang="en-US" sz="1600" dirty="0">
                <a:latin typeface="Bahnschrift Light" panose="020B0502040204020203" pitchFamily="34" charset="0"/>
              </a:rPr>
              <a:t>it shows the top 6 bowler who have taken most no of wickets in season for </a:t>
            </a:r>
            <a:r>
              <a:rPr lang="en-US" sz="1600" dirty="0" err="1">
                <a:latin typeface="Bahnschrift Light" panose="020B0502040204020203" pitchFamily="34" charset="0"/>
              </a:rPr>
              <a:t>ipl</a:t>
            </a:r>
            <a:r>
              <a:rPr lang="en-US" sz="1600" dirty="0">
                <a:latin typeface="Bahnschrift Light" panose="020B0502040204020203" pitchFamily="34" charset="0"/>
              </a:rPr>
              <a:t> 2017-2019. and for each year it display some result which is shown at the top of graph by data label which is actually the values as no. of wickets taken by bowler in each year and sorted accordingly from highest to lowest </a:t>
            </a:r>
            <a:br>
              <a:rPr lang="en-US" sz="1600" dirty="0">
                <a:latin typeface="Bahnschrift Light" panose="020B0502040204020203" pitchFamily="34" charset="0"/>
              </a:rPr>
            </a:br>
            <a:br>
              <a:rPr lang="en-US" sz="1600" dirty="0">
                <a:latin typeface="Bahnschrift Light" panose="020B0502040204020203" pitchFamily="34" charset="0"/>
              </a:rPr>
            </a:br>
            <a:r>
              <a:rPr lang="en-US" sz="1600" dirty="0">
                <a:solidFill>
                  <a:schemeClr val="accent2">
                    <a:lumMod val="75000"/>
                  </a:schemeClr>
                </a:solidFill>
                <a:latin typeface="Bahnschrift Light" panose="020B0502040204020203" pitchFamily="34" charset="0"/>
              </a:rPr>
              <a:t>in 10</a:t>
            </a:r>
            <a:r>
              <a:rPr lang="en-US" sz="1600" baseline="30000" dirty="0">
                <a:solidFill>
                  <a:schemeClr val="accent2">
                    <a:lumMod val="75000"/>
                  </a:schemeClr>
                </a:solidFill>
                <a:latin typeface="Bahnschrift Light" panose="020B0502040204020203" pitchFamily="34" charset="0"/>
              </a:rPr>
              <a:t>th</a:t>
            </a:r>
            <a:r>
              <a:rPr lang="en-US" sz="1600" dirty="0">
                <a:solidFill>
                  <a:schemeClr val="accent2">
                    <a:lumMod val="75000"/>
                  </a:schemeClr>
                </a:solidFill>
                <a:latin typeface="Bahnschrift Light" panose="020B0502040204020203" pitchFamily="34" charset="0"/>
              </a:rPr>
              <a:t> chart </a:t>
            </a:r>
            <a:r>
              <a:rPr lang="en-US" sz="1600" dirty="0">
                <a:latin typeface="Bahnschrift Light" panose="020B0502040204020203" pitchFamily="34" charset="0"/>
              </a:rPr>
              <a:t>present in data chart slide it gives the outcome as top 5 bowler who have highest economy rate in season for 2017-2019. which is generally shown by line graph with markers . And it also display the top 5 bowler with their best bowling economy rate and the  values are shown at top of the dot present in the line graph with markers and sorted similarly with highest to lowest.</a:t>
            </a:r>
            <a:br>
              <a:rPr lang="en-US" sz="1600" dirty="0">
                <a:latin typeface="Bahnschrift Light" panose="020B0502040204020203" pitchFamily="34" charset="0"/>
              </a:rPr>
            </a:br>
            <a:br>
              <a:rPr lang="en-US" sz="1600" dirty="0">
                <a:latin typeface="Bahnschrift Light" panose="020B0502040204020203" pitchFamily="34" charset="0"/>
              </a:rPr>
            </a:br>
            <a:r>
              <a:rPr lang="en-US" sz="1600" dirty="0">
                <a:solidFill>
                  <a:schemeClr val="accent2">
                    <a:lumMod val="75000"/>
                  </a:schemeClr>
                </a:solidFill>
                <a:latin typeface="Bahnschrift Light" panose="020B0502040204020203" pitchFamily="34" charset="0"/>
              </a:rPr>
              <a:t>In  11</a:t>
            </a:r>
            <a:r>
              <a:rPr lang="en-US" sz="1600" baseline="30000" dirty="0">
                <a:solidFill>
                  <a:schemeClr val="accent2">
                    <a:lumMod val="75000"/>
                  </a:schemeClr>
                </a:solidFill>
                <a:latin typeface="Bahnschrift Light" panose="020B0502040204020203" pitchFamily="34" charset="0"/>
              </a:rPr>
              <a:t>th</a:t>
            </a:r>
            <a:r>
              <a:rPr lang="en-US" sz="1600" dirty="0">
                <a:solidFill>
                  <a:schemeClr val="accent2">
                    <a:lumMod val="75000"/>
                  </a:schemeClr>
                </a:solidFill>
                <a:latin typeface="Bahnschrift Light" panose="020B0502040204020203" pitchFamily="34" charset="0"/>
              </a:rPr>
              <a:t> chart </a:t>
            </a:r>
            <a:r>
              <a:rPr lang="en-US" sz="1600" dirty="0">
                <a:latin typeface="Bahnschrift Light" panose="020B0502040204020203" pitchFamily="34" charset="0"/>
              </a:rPr>
              <a:t>shows the graph for the top 5 bowlers who have bowled most number of overs in all season .</a:t>
            </a:r>
            <a:br>
              <a:rPr lang="en-US" sz="1600" dirty="0">
                <a:latin typeface="Bahnschrift Light" panose="020B0502040204020203" pitchFamily="34" charset="0"/>
              </a:rPr>
            </a:br>
            <a:r>
              <a:rPr lang="en-US" sz="1600" dirty="0">
                <a:latin typeface="Bahnschrift Light" panose="020B0502040204020203" pitchFamily="34" charset="0"/>
              </a:rPr>
              <a:t>As from 2016 – 2019. and in this chart players have been marked with different </a:t>
            </a:r>
            <a:r>
              <a:rPr lang="en-US" sz="1600" dirty="0" err="1">
                <a:latin typeface="Bahnschrift Light" panose="020B0502040204020203" pitchFamily="34" charset="0"/>
              </a:rPr>
              <a:t>colour</a:t>
            </a:r>
            <a:r>
              <a:rPr lang="en-US" sz="1600" dirty="0">
                <a:latin typeface="Bahnschrift Light" panose="020B0502040204020203" pitchFamily="34" charset="0"/>
              </a:rPr>
              <a:t> according to the highest  no. of overs  bowled &amp; sorted accordingly .</a:t>
            </a:r>
            <a:br>
              <a:rPr lang="en-US" sz="1600" dirty="0">
                <a:latin typeface="Bahnschrift Light" panose="020B0502040204020203" pitchFamily="34" charset="0"/>
              </a:rPr>
            </a:br>
            <a:br>
              <a:rPr lang="en-US" sz="1600" dirty="0">
                <a:latin typeface="Bahnschrift Light" panose="020B0502040204020203" pitchFamily="34" charset="0"/>
              </a:rPr>
            </a:br>
            <a:r>
              <a:rPr lang="en-US" sz="1600" b="1" dirty="0">
                <a:solidFill>
                  <a:schemeClr val="accent2">
                    <a:lumMod val="75000"/>
                  </a:schemeClr>
                </a:solidFill>
                <a:latin typeface="Bahnschrift Light" panose="020B0502040204020203" pitchFamily="34" charset="0"/>
              </a:rPr>
              <a:t>Lastly , in 12</a:t>
            </a:r>
            <a:r>
              <a:rPr lang="en-US" sz="1600" b="1" baseline="30000" dirty="0">
                <a:solidFill>
                  <a:schemeClr val="accent2">
                    <a:lumMod val="75000"/>
                  </a:schemeClr>
                </a:solidFill>
                <a:latin typeface="Bahnschrift Light" panose="020B0502040204020203" pitchFamily="34" charset="0"/>
              </a:rPr>
              <a:t>th</a:t>
            </a:r>
            <a:r>
              <a:rPr lang="en-US" sz="1600" b="1" dirty="0">
                <a:solidFill>
                  <a:schemeClr val="accent2">
                    <a:lumMod val="75000"/>
                  </a:schemeClr>
                </a:solidFill>
                <a:latin typeface="Bahnschrift Light" panose="020B0502040204020203" pitchFamily="34" charset="0"/>
              </a:rPr>
              <a:t> data chart  present in data chart slide 3</a:t>
            </a:r>
            <a:r>
              <a:rPr lang="en-US" sz="1600" dirty="0">
                <a:latin typeface="Bahnschrift Light" panose="020B0502040204020203" pitchFamily="34" charset="0"/>
              </a:rPr>
              <a:t>.</a:t>
            </a:r>
            <a:br>
              <a:rPr lang="en-US" sz="1600" dirty="0">
                <a:latin typeface="Bahnschrift Light" panose="020B0502040204020203" pitchFamily="34" charset="0"/>
              </a:rPr>
            </a:br>
            <a:r>
              <a:rPr lang="en-US" sz="1600" dirty="0">
                <a:latin typeface="Bahnschrift Light" panose="020B0502040204020203" pitchFamily="34" charset="0"/>
              </a:rPr>
              <a:t>it basically gives a view on the top 5 bowlers who have conceded most no of runs during his over for the season of 2017 – 2019. on basis of that  players have been arranged in order of highest runs conceding bowler in first &amp; less runs conceding bowler in last . As shown in data chart  and the  runs conceded is also shown for every year in the top with the data labels .</a:t>
            </a:r>
            <a:endParaRPr lang="en-IN" sz="1600" dirty="0">
              <a:latin typeface="Bahnschrift Light" panose="020B0502040204020203" pitchFamily="34" charset="0"/>
              <a:cs typeface="Arial" panose="020B0604020202020204" pitchFamily="34" charset="0"/>
            </a:endParaRPr>
          </a:p>
        </p:txBody>
      </p:sp>
      <p:pic>
        <p:nvPicPr>
          <p:cNvPr id="4" name="Audio 3">
            <a:hlinkClick r:id="" action="ppaction://media"/>
            <a:extLst>
              <a:ext uri="{FF2B5EF4-FFF2-40B4-BE49-F238E27FC236}">
                <a16:creationId xmlns:a16="http://schemas.microsoft.com/office/drawing/2014/main" id="{D6064625-A59C-4B88-9739-BC502B18F2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940122272"/>
      </p:ext>
    </p:extLst>
  </p:cSld>
  <p:clrMapOvr>
    <a:masterClrMapping/>
  </p:clrMapOvr>
  <p:transition spd="slow" advTm="10234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FC683-D8DC-4AD2-A713-664F2922842D}"/>
              </a:ext>
            </a:extLst>
          </p:cNvPr>
          <p:cNvSpPr>
            <a:spLocks noGrp="1"/>
          </p:cNvSpPr>
          <p:nvPr>
            <p:ph type="title"/>
          </p:nvPr>
        </p:nvSpPr>
        <p:spPr>
          <a:xfrm>
            <a:off x="0" y="0"/>
            <a:ext cx="12192000" cy="6858000"/>
          </a:xfrm>
        </p:spPr>
        <p:txBody>
          <a:bodyPr anchor="t">
            <a:normAutofit fontScale="90000"/>
          </a:bodyPr>
          <a:lstStyle/>
          <a:p>
            <a:r>
              <a:rPr lang="en-US" sz="3200" u="sng" dirty="0">
                <a:solidFill>
                  <a:schemeClr val="accent2">
                    <a:lumMod val="75000"/>
                  </a:schemeClr>
                </a:solidFill>
                <a:latin typeface="Bahnschrift" panose="020B0502040204020203" pitchFamily="34" charset="0"/>
              </a:rPr>
              <a:t>Conclusion</a:t>
            </a:r>
            <a:r>
              <a:rPr lang="en-US" sz="3200" dirty="0">
                <a:solidFill>
                  <a:schemeClr val="accent2">
                    <a:lumMod val="75000"/>
                  </a:schemeClr>
                </a:solidFill>
                <a:latin typeface="Bahnschrift" panose="020B0502040204020203" pitchFamily="34" charset="0"/>
              </a:rPr>
              <a:t> </a:t>
            </a:r>
            <a:r>
              <a:rPr lang="en-US" sz="3200" dirty="0"/>
              <a:t>:</a:t>
            </a:r>
            <a:br>
              <a:rPr lang="en-US" sz="3200" dirty="0"/>
            </a:br>
            <a:br>
              <a:rPr lang="en-US" sz="3200" dirty="0"/>
            </a:br>
            <a:r>
              <a:rPr lang="en-US" sz="1400" dirty="0"/>
              <a:t>for every project conclusions matters a lot .my project and presentation have also some conclusions</a:t>
            </a:r>
            <a:br>
              <a:rPr lang="en-US" sz="1400" dirty="0"/>
            </a:br>
            <a:br>
              <a:rPr lang="en-US" sz="1400" dirty="0"/>
            </a:br>
            <a:r>
              <a:rPr lang="en-US" sz="1400" dirty="0"/>
              <a:t>conclusion gives the basic brief for whole project  and I would like to do as well </a:t>
            </a:r>
            <a:r>
              <a:rPr lang="en-US" sz="1600" dirty="0"/>
              <a:t>.</a:t>
            </a:r>
            <a:br>
              <a:rPr lang="en-US" sz="1600" dirty="0"/>
            </a:br>
            <a:r>
              <a:rPr lang="en-US" sz="1600" dirty="0">
                <a:latin typeface="Bahnschrift Light Condensed" panose="020B0502040204020203" pitchFamily="34" charset="0"/>
              </a:rPr>
              <a:t>hence I would give rest to my project by giving a final conclusion on my topic :</a:t>
            </a:r>
            <a:br>
              <a:rPr lang="en-US" sz="1600" dirty="0">
                <a:latin typeface="Bahnschrift Light Condensed" panose="020B0502040204020203" pitchFamily="34" charset="0"/>
              </a:rPr>
            </a:br>
            <a:r>
              <a:rPr lang="en-US" sz="1600" dirty="0">
                <a:latin typeface="Bahnschrift Light Condensed" panose="020B0502040204020203" pitchFamily="34" charset="0"/>
              </a:rPr>
              <a:t>Indian premier league case study for the seasons of 2016-2019.</a:t>
            </a:r>
            <a:br>
              <a:rPr lang="en-US" sz="1600" dirty="0">
                <a:latin typeface="Bahnschrift Light Condensed" panose="020B0502040204020203" pitchFamily="34" charset="0"/>
              </a:rPr>
            </a:br>
            <a:br>
              <a:rPr lang="en-US" sz="1600" dirty="0">
                <a:latin typeface="Bahnschrift Light Condensed" panose="020B0502040204020203" pitchFamily="34" charset="0"/>
              </a:rPr>
            </a:br>
            <a:r>
              <a:rPr lang="en-US" sz="1600" dirty="0">
                <a:latin typeface="Bahnschrift Light Condensed" panose="020B0502040204020203" pitchFamily="34" charset="0"/>
              </a:rPr>
              <a:t>as my power point slides are related to the case study of </a:t>
            </a:r>
            <a:r>
              <a:rPr lang="en-US" sz="1600" dirty="0" err="1">
                <a:latin typeface="Bahnschrift Light Condensed" panose="020B0502040204020203" pitchFamily="34" charset="0"/>
              </a:rPr>
              <a:t>ipl</a:t>
            </a:r>
            <a:r>
              <a:rPr lang="en-US" sz="1600" dirty="0">
                <a:latin typeface="Bahnschrift Light Condensed" panose="020B0502040204020203" pitchFamily="34" charset="0"/>
              </a:rPr>
              <a:t> &amp; while doing analysis on that data set there are some problem statement .</a:t>
            </a:r>
            <a:br>
              <a:rPr lang="en-US" sz="1600" dirty="0">
                <a:latin typeface="Bahnschrift Light Condensed" panose="020B0502040204020203" pitchFamily="34" charset="0"/>
              </a:rPr>
            </a:br>
            <a:r>
              <a:rPr lang="en-US" sz="1600" dirty="0">
                <a:latin typeface="Bahnschrift Light Condensed" panose="020B0502040204020203" pitchFamily="34" charset="0"/>
              </a:rPr>
              <a:t>With that problem statement every chart is prepared and shown in presentation and dashboard .</a:t>
            </a:r>
            <a:br>
              <a:rPr lang="en-US" sz="1600" dirty="0">
                <a:latin typeface="Bahnschrift Light Condensed" panose="020B0502040204020203" pitchFamily="34" charset="0"/>
              </a:rPr>
            </a:br>
            <a:br>
              <a:rPr lang="en-US" sz="1600" dirty="0">
                <a:latin typeface="Bahnschrift Light Condensed" panose="020B0502040204020203" pitchFamily="34" charset="0"/>
              </a:rPr>
            </a:br>
            <a:r>
              <a:rPr lang="en-US" sz="1600" dirty="0">
                <a:latin typeface="Bahnschrift Light Condensed" panose="020B0502040204020203" pitchFamily="34" charset="0"/>
              </a:rPr>
              <a:t>Every data chart slides are explained after every chart slides .</a:t>
            </a:r>
            <a:br>
              <a:rPr lang="en-US" sz="1600" dirty="0">
                <a:latin typeface="Bahnschrift Light Condensed" panose="020B0502040204020203" pitchFamily="34" charset="0"/>
              </a:rPr>
            </a:br>
            <a:br>
              <a:rPr lang="en-US" sz="1600" dirty="0">
                <a:latin typeface="Bahnschrift Light Condensed" panose="020B0502040204020203" pitchFamily="34" charset="0"/>
              </a:rPr>
            </a:br>
            <a:r>
              <a:rPr lang="en-US" sz="1600" dirty="0">
                <a:latin typeface="Bahnschrift Light Condensed" panose="020B0502040204020203" pitchFamily="34" charset="0"/>
              </a:rPr>
              <a:t>This topic of the  project basically concludes that we are now able to find the following :</a:t>
            </a:r>
            <a:br>
              <a:rPr lang="en-US" sz="1600" dirty="0">
                <a:latin typeface="Bahnschrift Light Condensed" panose="020B0502040204020203" pitchFamily="34" charset="0"/>
              </a:rPr>
            </a:br>
            <a:br>
              <a:rPr lang="en-US" sz="1600" dirty="0">
                <a:latin typeface="Bahnschrift Light Condensed" panose="020B0502040204020203" pitchFamily="34" charset="0"/>
              </a:rPr>
            </a:br>
            <a:r>
              <a:rPr lang="en-US" sz="1600" dirty="0">
                <a:latin typeface="Bahnschrift Light Condensed" panose="020B0502040204020203" pitchFamily="34" charset="0"/>
              </a:rPr>
              <a:t>1.  who are my top 5 player who have the highest runs scorer in </a:t>
            </a:r>
            <a:r>
              <a:rPr lang="en-US" sz="1600" dirty="0" err="1">
                <a:latin typeface="Bahnschrift Light Condensed" panose="020B0502040204020203" pitchFamily="34" charset="0"/>
              </a:rPr>
              <a:t>ipl</a:t>
            </a:r>
            <a:br>
              <a:rPr lang="en-US" sz="1600" dirty="0">
                <a:latin typeface="Bahnschrift Light Condensed" panose="020B0502040204020203" pitchFamily="34" charset="0"/>
              </a:rPr>
            </a:br>
            <a:br>
              <a:rPr lang="en-US" sz="1600" dirty="0">
                <a:latin typeface="Bahnschrift Light Condensed" panose="020B0502040204020203" pitchFamily="34" charset="0"/>
              </a:rPr>
            </a:br>
            <a:r>
              <a:rPr lang="en-US" sz="1600" dirty="0">
                <a:latin typeface="Bahnschrift Light Condensed" panose="020B0502040204020203" pitchFamily="34" charset="0"/>
              </a:rPr>
              <a:t>2. who are the top 5 teams who won most no of toss </a:t>
            </a:r>
            <a:br>
              <a:rPr lang="en-US" sz="1600" dirty="0">
                <a:latin typeface="Bahnschrift Light Condensed" panose="020B0502040204020203" pitchFamily="34" charset="0"/>
              </a:rPr>
            </a:br>
            <a:br>
              <a:rPr lang="en-US" sz="1600" dirty="0">
                <a:latin typeface="Bahnschrift Light Condensed" panose="020B0502040204020203" pitchFamily="34" charset="0"/>
              </a:rPr>
            </a:br>
            <a:r>
              <a:rPr lang="en-US" sz="1600" dirty="0">
                <a:latin typeface="Bahnschrift Light Condensed" panose="020B0502040204020203" pitchFamily="34" charset="0"/>
              </a:rPr>
              <a:t>3. who are the most wicket taking bowlers </a:t>
            </a:r>
            <a:br>
              <a:rPr lang="en-US" sz="1600" dirty="0">
                <a:latin typeface="Bahnschrift Light Condensed" panose="020B0502040204020203" pitchFamily="34" charset="0"/>
              </a:rPr>
            </a:br>
            <a:br>
              <a:rPr lang="en-US" sz="1600" dirty="0">
                <a:latin typeface="Bahnschrift Light Condensed" panose="020B0502040204020203" pitchFamily="34" charset="0"/>
              </a:rPr>
            </a:br>
            <a:r>
              <a:rPr lang="en-US" sz="1600" dirty="0">
                <a:latin typeface="Bahnschrift Light Condensed" panose="020B0502040204020203" pitchFamily="34" charset="0"/>
              </a:rPr>
              <a:t>4. which bowler have the best economy rate in as per given seasons.</a:t>
            </a:r>
            <a:br>
              <a:rPr lang="en-US" sz="1600" dirty="0">
                <a:latin typeface="Bahnschrift Light Condensed" panose="020B0502040204020203" pitchFamily="34" charset="0"/>
              </a:rPr>
            </a:br>
            <a:br>
              <a:rPr lang="en-US" sz="1600" dirty="0">
                <a:latin typeface="Bahnschrift Light Condensed" panose="020B0502040204020203" pitchFamily="34" charset="0"/>
              </a:rPr>
            </a:br>
            <a:r>
              <a:rPr lang="en-US" sz="2200" dirty="0">
                <a:solidFill>
                  <a:schemeClr val="accent2">
                    <a:lumMod val="75000"/>
                  </a:schemeClr>
                </a:solidFill>
                <a:latin typeface="Arial" panose="020B0604020202020204" pitchFamily="34" charset="0"/>
                <a:cs typeface="Arial" panose="020B0604020202020204" pitchFamily="34" charset="0"/>
              </a:rPr>
              <a:t>     REFRENCE  </a:t>
            </a:r>
            <a:br>
              <a:rPr lang="en-US" sz="2200" dirty="0">
                <a:solidFill>
                  <a:schemeClr val="accent2">
                    <a:lumMod val="75000"/>
                  </a:schemeClr>
                </a:solidFill>
                <a:latin typeface="Arial" panose="020B0604020202020204" pitchFamily="34" charset="0"/>
                <a:cs typeface="Arial" panose="020B0604020202020204" pitchFamily="34" charset="0"/>
              </a:rPr>
            </a:br>
            <a:br>
              <a:rPr lang="en-US" sz="1800" dirty="0">
                <a:solidFill>
                  <a:schemeClr val="tx1">
                    <a:lumMod val="95000"/>
                  </a:schemeClr>
                </a:solidFill>
                <a:latin typeface="Arial" panose="020B0604020202020204" pitchFamily="34" charset="0"/>
                <a:cs typeface="Arial" panose="020B0604020202020204" pitchFamily="34" charset="0"/>
              </a:rPr>
            </a:br>
            <a:r>
              <a:rPr lang="en-US" sz="1800" dirty="0">
                <a:solidFill>
                  <a:schemeClr val="tx1">
                    <a:lumMod val="95000"/>
                  </a:schemeClr>
                </a:solidFill>
                <a:latin typeface="Arial" panose="020B0604020202020204" pitchFamily="34" charset="0"/>
                <a:cs typeface="Arial" panose="020B0604020202020204" pitchFamily="34" charset="0"/>
              </a:rPr>
              <a:t>source of data : </a:t>
            </a:r>
            <a:r>
              <a:rPr lang="en-IN" sz="1800" dirty="0">
                <a:solidFill>
                  <a:srgbClr val="000000"/>
                </a:solidFill>
                <a:effectLst/>
                <a:latin typeface="TimesNewRomanPSMT"/>
              </a:rPr>
              <a:t>https://www.kaggle.com/datasets</a:t>
            </a:r>
            <a:br>
              <a:rPr lang="en-US" sz="1600" dirty="0">
                <a:latin typeface="Bahnschrift Light Condensed" panose="020B0502040204020203" pitchFamily="34" charset="0"/>
              </a:rPr>
            </a:br>
            <a:br>
              <a:rPr lang="en-US" sz="1600" dirty="0">
                <a:latin typeface="Bahnschrift Light Condensed" panose="020B0502040204020203" pitchFamily="34" charset="0"/>
              </a:rPr>
            </a:br>
            <a:r>
              <a:rPr lang="en-US" sz="1600" dirty="0">
                <a:latin typeface="Bahnschrift Light Condensed" panose="020B0502040204020203" pitchFamily="34" charset="0"/>
              </a:rPr>
              <a:t> </a:t>
            </a:r>
            <a:endParaRPr lang="en-IN" sz="3200" dirty="0"/>
          </a:p>
        </p:txBody>
      </p:sp>
      <p:pic>
        <p:nvPicPr>
          <p:cNvPr id="4" name="Audio 3">
            <a:hlinkClick r:id="" action="ppaction://media"/>
            <a:extLst>
              <a:ext uri="{FF2B5EF4-FFF2-40B4-BE49-F238E27FC236}">
                <a16:creationId xmlns:a16="http://schemas.microsoft.com/office/drawing/2014/main" id="{4BD831CF-656F-4101-95D5-0FA3FADC087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987840451"/>
      </p:ext>
    </p:extLst>
  </p:cSld>
  <p:clrMapOvr>
    <a:masterClrMapping/>
  </p:clrMapOvr>
  <p:transition spd="slow" advTm="76496">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8D82E-0F8F-4CED-955C-405E7A1321D6}"/>
              </a:ext>
            </a:extLst>
          </p:cNvPr>
          <p:cNvSpPr>
            <a:spLocks noGrp="1"/>
          </p:cNvSpPr>
          <p:nvPr>
            <p:ph type="title"/>
          </p:nvPr>
        </p:nvSpPr>
        <p:spPr>
          <a:xfrm>
            <a:off x="0" y="0"/>
            <a:ext cx="12192000" cy="6858000"/>
          </a:xfrm>
        </p:spPr>
        <p:txBody>
          <a:bodyPr anchor="t">
            <a:normAutofit/>
          </a:bodyPr>
          <a:lstStyle/>
          <a:p>
            <a:r>
              <a:rPr lang="en-US" sz="4400" b="1" i="1" dirty="0"/>
              <a:t>INTRODUCTION</a:t>
            </a:r>
            <a:br>
              <a:rPr lang="en-US" sz="4400" b="1" i="1" dirty="0"/>
            </a:br>
            <a:endParaRPr lang="en-IN" sz="4400" b="1" i="1" dirty="0"/>
          </a:p>
        </p:txBody>
      </p:sp>
      <p:sp>
        <p:nvSpPr>
          <p:cNvPr id="3" name="Content Placeholder 2">
            <a:extLst>
              <a:ext uri="{FF2B5EF4-FFF2-40B4-BE49-F238E27FC236}">
                <a16:creationId xmlns:a16="http://schemas.microsoft.com/office/drawing/2014/main" id="{F160D2D4-995A-4579-B4C9-D9DC0897C1B0}"/>
              </a:ext>
            </a:extLst>
          </p:cNvPr>
          <p:cNvSpPr>
            <a:spLocks noGrp="1"/>
          </p:cNvSpPr>
          <p:nvPr>
            <p:ph idx="1"/>
          </p:nvPr>
        </p:nvSpPr>
        <p:spPr>
          <a:xfrm>
            <a:off x="0" y="0"/>
            <a:ext cx="12192000" cy="6858000"/>
          </a:xfrm>
        </p:spPr>
        <p:txBody>
          <a:bodyPr>
            <a:normAutofit/>
          </a:bodyPr>
          <a:lstStyle/>
          <a:p>
            <a:r>
              <a:rPr lang="en-US" sz="1600" dirty="0"/>
              <a:t>Myself  </a:t>
            </a:r>
            <a:r>
              <a:rPr lang="en-US" sz="1600" b="1" i="1" dirty="0"/>
              <a:t>KUMAR ANKIT having a pleasure being a student of BOARD INFINITY and got such a wonderful opportunity to explore myself by working  on my 1</a:t>
            </a:r>
            <a:r>
              <a:rPr lang="en-US" sz="1600" b="1" i="1" baseline="30000" dirty="0"/>
              <a:t>st</a:t>
            </a:r>
            <a:r>
              <a:rPr lang="en-US" sz="1600" b="1" i="1" dirty="0"/>
              <a:t> Project on  EXCEL DASHBOARD Project .</a:t>
            </a:r>
          </a:p>
          <a:p>
            <a:endParaRPr lang="en-US" sz="1600" b="1" i="1" dirty="0"/>
          </a:p>
          <a:p>
            <a:r>
              <a:rPr lang="en-US" sz="1600" b="1" i="1" dirty="0"/>
              <a:t>ABOUT MY TOPIC FOR EXCEL PROJECT AND PRESENTATION : -</a:t>
            </a:r>
          </a:p>
          <a:p>
            <a:endParaRPr lang="en-US" sz="1600" b="1" i="1" dirty="0"/>
          </a:p>
          <a:p>
            <a:r>
              <a:rPr lang="en-US" sz="1600" b="1" i="1" dirty="0"/>
              <a:t>INDIAN PREMIER LEAGUE 2016 - 2019 CASE STUDY USING DASHBOARD </a:t>
            </a:r>
          </a:p>
          <a:p>
            <a:endParaRPr lang="en-US" sz="1600" b="1" i="1" dirty="0"/>
          </a:p>
          <a:p>
            <a:r>
              <a:rPr lang="en-US" sz="1600" b="1" i="1" dirty="0"/>
              <a:t>All statement / info. related to case study is shown in further slides </a:t>
            </a:r>
          </a:p>
          <a:p>
            <a:endParaRPr lang="en-US" sz="1600" b="1" i="1" dirty="0"/>
          </a:p>
          <a:p>
            <a:r>
              <a:rPr lang="en-US" sz="1600" b="1" i="1" dirty="0"/>
              <a:t>WHY I SELECTED THIS TOPIC FOR MY PROJECT :</a:t>
            </a:r>
          </a:p>
          <a:p>
            <a:r>
              <a:rPr lang="en-US" sz="1600" b="1" i="1" dirty="0"/>
              <a:t>As from starting I like sports , love to watch INDIAN PREMIER LEAGUE   </a:t>
            </a:r>
          </a:p>
          <a:p>
            <a:endParaRPr lang="en-US" sz="1600" b="1" i="1" dirty="0"/>
          </a:p>
          <a:p>
            <a:r>
              <a:rPr lang="en-US" sz="1600" b="1" i="1" dirty="0"/>
              <a:t>Generally having a huge </a:t>
            </a:r>
            <a:r>
              <a:rPr lang="en-US" sz="1600" b="1" i="1" dirty="0" err="1"/>
              <a:t>Intrest</a:t>
            </a:r>
            <a:r>
              <a:rPr lang="en-US" sz="1600" b="1" i="1" dirty="0"/>
              <a:t> in sports .</a:t>
            </a:r>
          </a:p>
          <a:p>
            <a:r>
              <a:rPr lang="en-US" sz="1600" b="1" i="1" dirty="0"/>
              <a:t>So decided to take my topic as  IPL CASE STUDY for the Seasons 2016-2019 using DASHBOARD</a:t>
            </a:r>
            <a:endParaRPr lang="en-IN" sz="1600" b="1" i="1" dirty="0"/>
          </a:p>
        </p:txBody>
      </p:sp>
      <p:pic>
        <p:nvPicPr>
          <p:cNvPr id="6" name="Audio 5">
            <a:hlinkClick r:id="" action="ppaction://media"/>
            <a:extLst>
              <a:ext uri="{FF2B5EF4-FFF2-40B4-BE49-F238E27FC236}">
                <a16:creationId xmlns:a16="http://schemas.microsoft.com/office/drawing/2014/main" id="{66EA1CE9-62EF-4005-9D0F-AD84BC1A73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484034878"/>
      </p:ext>
    </p:extLst>
  </p:cSld>
  <p:clrMapOvr>
    <a:masterClrMapping/>
  </p:clrMapOvr>
  <mc:AlternateContent xmlns:mc="http://schemas.openxmlformats.org/markup-compatibility/2006">
    <mc:Choice xmlns:p14="http://schemas.microsoft.com/office/powerpoint/2010/main" Requires="p14">
      <p:transition spd="slow" p14:dur="3400" advTm="11712">
        <p14:reveal/>
      </p:transition>
    </mc:Choice>
    <mc:Fallback>
      <p:transition spd="slow" advTm="1171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4D0C2-50B2-47CA-8338-2C46CBF077CB}"/>
              </a:ext>
            </a:extLst>
          </p:cNvPr>
          <p:cNvSpPr>
            <a:spLocks noGrp="1"/>
          </p:cNvSpPr>
          <p:nvPr>
            <p:ph type="title"/>
          </p:nvPr>
        </p:nvSpPr>
        <p:spPr>
          <a:xfrm>
            <a:off x="0" y="0"/>
            <a:ext cx="12192000" cy="6858000"/>
          </a:xfrm>
        </p:spPr>
        <p:txBody>
          <a:bodyPr anchor="t">
            <a:normAutofit fontScale="90000"/>
          </a:bodyPr>
          <a:lstStyle/>
          <a:p>
            <a:r>
              <a:rPr lang="en-US" sz="2700" b="1" i="1" dirty="0">
                <a:latin typeface="Segoe UI Black" panose="020B0A02040204020203" pitchFamily="34" charset="0"/>
                <a:ea typeface="Segoe UI Black" panose="020B0A02040204020203" pitchFamily="34" charset="0"/>
              </a:rPr>
              <a:t>Content</a:t>
            </a:r>
            <a:r>
              <a:rPr lang="en-US" sz="1800" b="1" i="1" dirty="0">
                <a:latin typeface="Segoe UI Black" panose="020B0A02040204020203" pitchFamily="34" charset="0"/>
                <a:ea typeface="Segoe UI Black" panose="020B0A02040204020203" pitchFamily="34" charset="0"/>
              </a:rPr>
              <a:t> : -</a:t>
            </a:r>
            <a:br>
              <a:rPr lang="en-US" sz="1800" b="1" i="1" dirty="0">
                <a:latin typeface="Segoe UI Black" panose="020B0A02040204020203" pitchFamily="34" charset="0"/>
                <a:ea typeface="Segoe UI Black" panose="020B0A02040204020203" pitchFamily="34" charset="0"/>
              </a:rPr>
            </a:br>
            <a:br>
              <a:rPr lang="en-US" sz="1800" b="1" i="1" dirty="0">
                <a:latin typeface="Segoe UI Black" panose="020B0A02040204020203" pitchFamily="34" charset="0"/>
                <a:ea typeface="Segoe UI Black" panose="020B0A02040204020203" pitchFamily="34" charset="0"/>
              </a:rPr>
            </a:br>
            <a:r>
              <a:rPr lang="en-US" sz="2000" b="1" i="1" dirty="0">
                <a:effectLst>
                  <a:outerShdw blurRad="38100" dist="38100" dir="2700000" algn="tl">
                    <a:srgbClr val="000000">
                      <a:alpha val="43137"/>
                    </a:srgbClr>
                  </a:outerShdw>
                </a:effectLst>
                <a:latin typeface="+mn-lt"/>
                <a:ea typeface="Segoe UI Black" panose="020B0A02040204020203" pitchFamily="34" charset="0"/>
              </a:rPr>
              <a:t>Excel project &amp; Presentation</a:t>
            </a:r>
            <a:br>
              <a:rPr lang="en-US" sz="2000" b="1" i="1" dirty="0">
                <a:effectLst>
                  <a:outerShdw blurRad="38100" dist="38100" dir="2700000" algn="tl">
                    <a:srgbClr val="000000">
                      <a:alpha val="43137"/>
                    </a:srgbClr>
                  </a:outerShdw>
                </a:effectLst>
                <a:latin typeface="+mn-lt"/>
                <a:ea typeface="Segoe UI Black" panose="020B0A02040204020203" pitchFamily="34" charset="0"/>
              </a:rPr>
            </a:br>
            <a:br>
              <a:rPr lang="en-US" sz="2000" b="1" i="1" dirty="0">
                <a:effectLst>
                  <a:outerShdw blurRad="38100" dist="38100" dir="2700000" algn="tl">
                    <a:srgbClr val="000000">
                      <a:alpha val="43137"/>
                    </a:srgbClr>
                  </a:outerShdw>
                </a:effectLst>
                <a:latin typeface="+mn-lt"/>
                <a:ea typeface="Segoe UI Black" panose="020B0A02040204020203" pitchFamily="34" charset="0"/>
              </a:rPr>
            </a:br>
            <a:r>
              <a:rPr lang="en-US" sz="2000" b="1" i="1" dirty="0">
                <a:effectLst>
                  <a:outerShdw blurRad="38100" dist="38100" dir="2700000" algn="tl">
                    <a:srgbClr val="000000">
                      <a:alpha val="43137"/>
                    </a:srgbClr>
                  </a:outerShdw>
                </a:effectLst>
                <a:latin typeface="+mn-lt"/>
                <a:ea typeface="Segoe UI Black" panose="020B0A02040204020203" pitchFamily="34" charset="0"/>
              </a:rPr>
              <a:t>introduction </a:t>
            </a:r>
            <a:br>
              <a:rPr lang="en-US" sz="2000" b="1" i="1" dirty="0">
                <a:effectLst>
                  <a:outerShdw blurRad="38100" dist="38100" dir="2700000" algn="tl">
                    <a:srgbClr val="000000">
                      <a:alpha val="43137"/>
                    </a:srgbClr>
                  </a:outerShdw>
                </a:effectLst>
                <a:latin typeface="+mn-lt"/>
                <a:ea typeface="Segoe UI Black" panose="020B0A02040204020203" pitchFamily="34" charset="0"/>
              </a:rPr>
            </a:br>
            <a:br>
              <a:rPr lang="en-US" sz="2000" b="1" i="1" dirty="0">
                <a:effectLst>
                  <a:outerShdw blurRad="38100" dist="38100" dir="2700000" algn="tl">
                    <a:srgbClr val="000000">
                      <a:alpha val="43137"/>
                    </a:srgbClr>
                  </a:outerShdw>
                </a:effectLst>
                <a:latin typeface="+mn-lt"/>
                <a:ea typeface="Segoe UI Black" panose="020B0A02040204020203" pitchFamily="34" charset="0"/>
              </a:rPr>
            </a:br>
            <a:r>
              <a:rPr lang="en-US" sz="2000" b="1" i="1" dirty="0">
                <a:effectLst>
                  <a:outerShdw blurRad="38100" dist="38100" dir="2700000" algn="tl">
                    <a:srgbClr val="000000">
                      <a:alpha val="43137"/>
                    </a:srgbClr>
                  </a:outerShdw>
                </a:effectLst>
                <a:latin typeface="+mn-lt"/>
                <a:ea typeface="Segoe UI Black" panose="020B0A02040204020203" pitchFamily="34" charset="0"/>
              </a:rPr>
              <a:t>slides on problem statement </a:t>
            </a:r>
            <a:br>
              <a:rPr lang="en-US" sz="2000" b="1" i="1" dirty="0">
                <a:effectLst>
                  <a:outerShdw blurRad="38100" dist="38100" dir="2700000" algn="tl">
                    <a:srgbClr val="000000">
                      <a:alpha val="43137"/>
                    </a:srgbClr>
                  </a:outerShdw>
                </a:effectLst>
                <a:latin typeface="+mn-lt"/>
                <a:ea typeface="Segoe UI Black" panose="020B0A02040204020203" pitchFamily="34" charset="0"/>
              </a:rPr>
            </a:br>
            <a:br>
              <a:rPr lang="en-US" sz="2000" b="1" i="1" dirty="0">
                <a:effectLst>
                  <a:outerShdw blurRad="38100" dist="38100" dir="2700000" algn="tl">
                    <a:srgbClr val="000000">
                      <a:alpha val="43137"/>
                    </a:srgbClr>
                  </a:outerShdw>
                </a:effectLst>
                <a:latin typeface="+mn-lt"/>
                <a:ea typeface="Segoe UI Black" panose="020B0A02040204020203" pitchFamily="34" charset="0"/>
              </a:rPr>
            </a:br>
            <a:r>
              <a:rPr lang="en-US" sz="2000" b="1" i="1" dirty="0">
                <a:effectLst>
                  <a:outerShdw blurRad="38100" dist="38100" dir="2700000" algn="tl">
                    <a:srgbClr val="000000">
                      <a:alpha val="43137"/>
                    </a:srgbClr>
                  </a:outerShdw>
                </a:effectLst>
                <a:latin typeface="+mn-lt"/>
                <a:ea typeface="Segoe UI Black" panose="020B0A02040204020203" pitchFamily="34" charset="0"/>
              </a:rPr>
              <a:t>data chart – 1</a:t>
            </a:r>
            <a:br>
              <a:rPr lang="en-US" sz="2000" b="1" i="1" dirty="0">
                <a:effectLst>
                  <a:outerShdw blurRad="38100" dist="38100" dir="2700000" algn="tl">
                    <a:srgbClr val="000000">
                      <a:alpha val="43137"/>
                    </a:srgbClr>
                  </a:outerShdw>
                </a:effectLst>
                <a:latin typeface="+mn-lt"/>
                <a:ea typeface="Segoe UI Black" panose="020B0A02040204020203" pitchFamily="34" charset="0"/>
              </a:rPr>
            </a:br>
            <a:br>
              <a:rPr lang="en-US" sz="2000" b="1" i="1" dirty="0">
                <a:effectLst>
                  <a:outerShdw blurRad="38100" dist="38100" dir="2700000" algn="tl">
                    <a:srgbClr val="000000">
                      <a:alpha val="43137"/>
                    </a:srgbClr>
                  </a:outerShdw>
                </a:effectLst>
                <a:latin typeface="+mn-lt"/>
                <a:ea typeface="Segoe UI Black" panose="020B0A02040204020203" pitchFamily="34" charset="0"/>
              </a:rPr>
            </a:br>
            <a:r>
              <a:rPr lang="en-US" sz="2000" b="1" i="1" dirty="0">
                <a:effectLst>
                  <a:outerShdw blurRad="38100" dist="38100" dir="2700000" algn="tl">
                    <a:srgbClr val="000000">
                      <a:alpha val="43137"/>
                    </a:srgbClr>
                  </a:outerShdw>
                </a:effectLst>
                <a:latin typeface="+mn-lt"/>
                <a:ea typeface="Segoe UI Black" panose="020B0A02040204020203" pitchFamily="34" charset="0"/>
              </a:rPr>
              <a:t>summary for data chart  slide - 1</a:t>
            </a:r>
            <a:br>
              <a:rPr lang="en-US" sz="2000" b="1" i="1" dirty="0">
                <a:effectLst>
                  <a:outerShdw blurRad="38100" dist="38100" dir="2700000" algn="tl">
                    <a:srgbClr val="000000">
                      <a:alpha val="43137"/>
                    </a:srgbClr>
                  </a:outerShdw>
                </a:effectLst>
                <a:latin typeface="+mn-lt"/>
                <a:ea typeface="Segoe UI Black" panose="020B0A02040204020203" pitchFamily="34" charset="0"/>
              </a:rPr>
            </a:br>
            <a:br>
              <a:rPr lang="en-US" sz="2000" b="1" i="1" dirty="0">
                <a:effectLst>
                  <a:outerShdw blurRad="38100" dist="38100" dir="2700000" algn="tl">
                    <a:srgbClr val="000000">
                      <a:alpha val="43137"/>
                    </a:srgbClr>
                  </a:outerShdw>
                </a:effectLst>
                <a:latin typeface="+mn-lt"/>
                <a:ea typeface="Segoe UI Black" panose="020B0A02040204020203" pitchFamily="34" charset="0"/>
              </a:rPr>
            </a:br>
            <a:r>
              <a:rPr lang="en-US" sz="2000" b="1" i="1" dirty="0">
                <a:effectLst>
                  <a:outerShdw blurRad="38100" dist="38100" dir="2700000" algn="tl">
                    <a:srgbClr val="000000">
                      <a:alpha val="43137"/>
                    </a:srgbClr>
                  </a:outerShdw>
                </a:effectLst>
                <a:latin typeface="+mn-lt"/>
                <a:ea typeface="Segoe UI Black" panose="020B0A02040204020203" pitchFamily="34" charset="0"/>
              </a:rPr>
              <a:t>data chart – 2</a:t>
            </a:r>
            <a:br>
              <a:rPr lang="en-US" sz="2000" b="1" i="1" dirty="0">
                <a:effectLst>
                  <a:outerShdw blurRad="38100" dist="38100" dir="2700000" algn="tl">
                    <a:srgbClr val="000000">
                      <a:alpha val="43137"/>
                    </a:srgbClr>
                  </a:outerShdw>
                </a:effectLst>
                <a:latin typeface="+mn-lt"/>
                <a:ea typeface="Segoe UI Black" panose="020B0A02040204020203" pitchFamily="34" charset="0"/>
              </a:rPr>
            </a:br>
            <a:br>
              <a:rPr lang="en-US" sz="2000" b="1" i="1" dirty="0">
                <a:effectLst>
                  <a:outerShdw blurRad="38100" dist="38100" dir="2700000" algn="tl">
                    <a:srgbClr val="000000">
                      <a:alpha val="43137"/>
                    </a:srgbClr>
                  </a:outerShdw>
                </a:effectLst>
                <a:latin typeface="+mn-lt"/>
                <a:ea typeface="Segoe UI Black" panose="020B0A02040204020203" pitchFamily="34" charset="0"/>
              </a:rPr>
            </a:br>
            <a:r>
              <a:rPr lang="en-US" sz="2000" b="1" i="1" dirty="0">
                <a:effectLst>
                  <a:outerShdw blurRad="38100" dist="38100" dir="2700000" algn="tl">
                    <a:srgbClr val="000000">
                      <a:alpha val="43137"/>
                    </a:srgbClr>
                  </a:outerShdw>
                </a:effectLst>
                <a:latin typeface="+mn-lt"/>
                <a:ea typeface="Segoe UI Black" panose="020B0A02040204020203" pitchFamily="34" charset="0"/>
              </a:rPr>
              <a:t>summary for data chart slide - 2</a:t>
            </a:r>
            <a:br>
              <a:rPr lang="en-US" sz="2000" b="1" i="1" dirty="0">
                <a:effectLst>
                  <a:outerShdw blurRad="38100" dist="38100" dir="2700000" algn="tl">
                    <a:srgbClr val="000000">
                      <a:alpha val="43137"/>
                    </a:srgbClr>
                  </a:outerShdw>
                </a:effectLst>
                <a:latin typeface="+mn-lt"/>
                <a:ea typeface="Segoe UI Black" panose="020B0A02040204020203" pitchFamily="34" charset="0"/>
              </a:rPr>
            </a:br>
            <a:br>
              <a:rPr lang="en-US" sz="2000" b="1" i="1" dirty="0">
                <a:effectLst>
                  <a:outerShdw blurRad="38100" dist="38100" dir="2700000" algn="tl">
                    <a:srgbClr val="000000">
                      <a:alpha val="43137"/>
                    </a:srgbClr>
                  </a:outerShdw>
                </a:effectLst>
                <a:latin typeface="+mn-lt"/>
                <a:ea typeface="Segoe UI Black" panose="020B0A02040204020203" pitchFamily="34" charset="0"/>
              </a:rPr>
            </a:br>
            <a:r>
              <a:rPr lang="en-US" sz="2000" b="1" i="1" dirty="0">
                <a:effectLst>
                  <a:outerShdw blurRad="38100" dist="38100" dir="2700000" algn="tl">
                    <a:srgbClr val="000000">
                      <a:alpha val="43137"/>
                    </a:srgbClr>
                  </a:outerShdw>
                </a:effectLst>
                <a:latin typeface="+mn-lt"/>
                <a:ea typeface="Segoe UI Black" panose="020B0A02040204020203" pitchFamily="34" charset="0"/>
              </a:rPr>
              <a:t>data chart - 3</a:t>
            </a:r>
            <a:br>
              <a:rPr lang="en-US" sz="2000" b="1" i="1" dirty="0">
                <a:effectLst>
                  <a:outerShdw blurRad="38100" dist="38100" dir="2700000" algn="tl">
                    <a:srgbClr val="000000">
                      <a:alpha val="43137"/>
                    </a:srgbClr>
                  </a:outerShdw>
                </a:effectLst>
                <a:latin typeface="+mn-lt"/>
                <a:ea typeface="Segoe UI Black" panose="020B0A02040204020203" pitchFamily="34" charset="0"/>
              </a:rPr>
            </a:br>
            <a:br>
              <a:rPr lang="en-US" sz="2000" b="1" i="1" dirty="0">
                <a:effectLst>
                  <a:outerShdw blurRad="38100" dist="38100" dir="2700000" algn="tl">
                    <a:srgbClr val="000000">
                      <a:alpha val="43137"/>
                    </a:srgbClr>
                  </a:outerShdw>
                </a:effectLst>
                <a:latin typeface="+mn-lt"/>
                <a:ea typeface="Segoe UI Black" panose="020B0A02040204020203" pitchFamily="34" charset="0"/>
              </a:rPr>
            </a:br>
            <a:r>
              <a:rPr lang="en-US" sz="2000" b="1" i="1" dirty="0">
                <a:effectLst>
                  <a:outerShdw blurRad="38100" dist="38100" dir="2700000" algn="tl">
                    <a:srgbClr val="000000">
                      <a:alpha val="43137"/>
                    </a:srgbClr>
                  </a:outerShdw>
                </a:effectLst>
                <a:latin typeface="+mn-lt"/>
                <a:ea typeface="Segoe UI Black" panose="020B0A02040204020203" pitchFamily="34" charset="0"/>
              </a:rPr>
              <a:t>summary slides for deep analysis, results or outcome for data chart - 3</a:t>
            </a:r>
            <a:br>
              <a:rPr lang="en-US" sz="2000" b="1" i="1" dirty="0">
                <a:effectLst>
                  <a:outerShdw blurRad="38100" dist="38100" dir="2700000" algn="tl">
                    <a:srgbClr val="000000">
                      <a:alpha val="43137"/>
                    </a:srgbClr>
                  </a:outerShdw>
                </a:effectLst>
                <a:latin typeface="+mn-lt"/>
                <a:ea typeface="Segoe UI Black" panose="020B0A02040204020203" pitchFamily="34" charset="0"/>
              </a:rPr>
            </a:br>
            <a:br>
              <a:rPr lang="en-US" sz="2000" b="1" i="1" dirty="0">
                <a:effectLst>
                  <a:outerShdw blurRad="38100" dist="38100" dir="2700000" algn="tl">
                    <a:srgbClr val="000000">
                      <a:alpha val="43137"/>
                    </a:srgbClr>
                  </a:outerShdw>
                </a:effectLst>
                <a:latin typeface="+mn-lt"/>
                <a:ea typeface="Segoe UI Black" panose="020B0A02040204020203" pitchFamily="34" charset="0"/>
              </a:rPr>
            </a:br>
            <a:r>
              <a:rPr lang="en-US" sz="2000" b="1" i="1" dirty="0">
                <a:effectLst>
                  <a:outerShdw blurRad="38100" dist="38100" dir="2700000" algn="tl">
                    <a:srgbClr val="000000">
                      <a:alpha val="43137"/>
                    </a:srgbClr>
                  </a:outerShdw>
                </a:effectLst>
                <a:latin typeface="+mn-lt"/>
                <a:ea typeface="Segoe UI Black" panose="020B0A02040204020203" pitchFamily="34" charset="0"/>
              </a:rPr>
              <a:t>conclusion  &amp; </a:t>
            </a:r>
            <a:r>
              <a:rPr lang="en-US" sz="2000" dirty="0" err="1">
                <a:effectLst>
                  <a:outerShdw blurRad="38100" dist="38100" dir="2700000" algn="tl">
                    <a:srgbClr val="000000">
                      <a:alpha val="43137"/>
                    </a:srgbClr>
                  </a:outerShdw>
                </a:effectLst>
                <a:latin typeface="+mn-lt"/>
                <a:ea typeface="Segoe UI Black" panose="020B0A02040204020203" pitchFamily="34" charset="0"/>
              </a:rPr>
              <a:t>refrencE</a:t>
            </a:r>
            <a:br>
              <a:rPr lang="en-US" sz="2000" b="1" i="1" dirty="0">
                <a:effectLst>
                  <a:outerShdw blurRad="38100" dist="38100" dir="2700000" algn="tl">
                    <a:srgbClr val="000000">
                      <a:alpha val="43137"/>
                    </a:srgbClr>
                  </a:outerShdw>
                </a:effectLst>
                <a:latin typeface="+mn-lt"/>
                <a:ea typeface="Segoe UI Black" panose="020B0A02040204020203" pitchFamily="34" charset="0"/>
              </a:rPr>
            </a:br>
            <a:br>
              <a:rPr lang="en-US" b="1" i="1" dirty="0">
                <a:effectLst>
                  <a:outerShdw blurRad="38100" dist="38100" dir="2700000" algn="tl">
                    <a:srgbClr val="000000">
                      <a:alpha val="43137"/>
                    </a:srgbClr>
                  </a:outerShdw>
                </a:effectLst>
                <a:latin typeface="+mn-lt"/>
                <a:ea typeface="Segoe UI Black" panose="020B0A02040204020203" pitchFamily="34" charset="0"/>
              </a:rPr>
            </a:br>
            <a:br>
              <a:rPr lang="en-US" b="1" i="1" dirty="0">
                <a:effectLst>
                  <a:outerShdw blurRad="38100" dist="38100" dir="2700000" algn="tl">
                    <a:srgbClr val="000000">
                      <a:alpha val="43137"/>
                    </a:srgbClr>
                  </a:outerShdw>
                </a:effectLst>
                <a:latin typeface="+mn-lt"/>
                <a:ea typeface="Segoe UI Black" panose="020B0A02040204020203" pitchFamily="34" charset="0"/>
              </a:rPr>
            </a:br>
            <a:endParaRPr lang="en-IN" b="1" i="1" dirty="0">
              <a:effectLst>
                <a:outerShdw blurRad="38100" dist="38100" dir="2700000" algn="tl">
                  <a:srgbClr val="000000">
                    <a:alpha val="43137"/>
                  </a:srgbClr>
                </a:outerShdw>
              </a:effectLst>
              <a:latin typeface="+mn-lt"/>
              <a:ea typeface="Segoe UI Black" panose="020B0A02040204020203" pitchFamily="34" charset="0"/>
            </a:endParaRPr>
          </a:p>
        </p:txBody>
      </p:sp>
      <p:pic>
        <p:nvPicPr>
          <p:cNvPr id="5" name="Audio 4">
            <a:hlinkClick r:id="" action="ppaction://media"/>
            <a:extLst>
              <a:ext uri="{FF2B5EF4-FFF2-40B4-BE49-F238E27FC236}">
                <a16:creationId xmlns:a16="http://schemas.microsoft.com/office/drawing/2014/main" id="{EE6804FB-397B-41D4-8301-352E815D2D1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23631902"/>
      </p:ext>
    </p:extLst>
  </p:cSld>
  <p:clrMapOvr>
    <a:masterClrMapping/>
  </p:clrMapOvr>
  <p:transition spd="slow" advTm="33911">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62C00-410C-4CD1-9535-4604798CBD23}"/>
              </a:ext>
            </a:extLst>
          </p:cNvPr>
          <p:cNvSpPr>
            <a:spLocks noGrp="1"/>
          </p:cNvSpPr>
          <p:nvPr>
            <p:ph type="title"/>
          </p:nvPr>
        </p:nvSpPr>
        <p:spPr>
          <a:xfrm>
            <a:off x="480527" y="189722"/>
            <a:ext cx="11182738" cy="6061788"/>
          </a:xfrm>
        </p:spPr>
        <p:txBody>
          <a:bodyPr anchor="t">
            <a:normAutofit fontScale="90000"/>
          </a:bodyPr>
          <a:lstStyle/>
          <a:p>
            <a:r>
              <a:rPr lang="en-US" sz="3200" b="1" i="1" dirty="0">
                <a:latin typeface="Arial" panose="020B0604020202020204" pitchFamily="34" charset="0"/>
                <a:cs typeface="Arial" panose="020B0604020202020204" pitchFamily="34" charset="0"/>
              </a:rPr>
              <a:t>Problem statement </a:t>
            </a:r>
            <a:br>
              <a:rPr lang="en-US" sz="3200" b="1" i="1" dirty="0">
                <a:latin typeface="Arial" panose="020B0604020202020204" pitchFamily="34" charset="0"/>
                <a:cs typeface="Arial" panose="020B0604020202020204" pitchFamily="34" charset="0"/>
              </a:rPr>
            </a:br>
            <a:br>
              <a:rPr lang="en-US" sz="32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top 6 batsman who played most no. of matches</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top 5 batsman who have highest no of runs in all seasons </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top 6 teams who have  most no. of 100s</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top 6 batsman who have most no. of 6s in IPL career</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 top 5 batsman most no. of runs scored in all seasons</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top 5 players who have best strike rate in season 2018-2019</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top 5 team who won most no. of toss </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bowling innings for all team in all seasons </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top 6 wicket taking bowler  in season 2017-2019</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top 5 bowlers who conceded most no of runs </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top 5 bowlers who have best economy rate </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top 5 team bowler who bowled most no of overs</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r>
              <a:rPr lang="en-US" sz="1800" b="1" i="1" dirty="0">
                <a:latin typeface="Arial" panose="020B0604020202020204" pitchFamily="34" charset="0"/>
                <a:cs typeface="Arial" panose="020B0604020202020204" pitchFamily="34" charset="0"/>
              </a:rPr>
              <a:t> </a:t>
            </a: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br>
              <a:rPr lang="en-US" sz="1800" b="1" i="1" dirty="0">
                <a:latin typeface="Arial" panose="020B0604020202020204" pitchFamily="34" charset="0"/>
                <a:cs typeface="Arial" panose="020B0604020202020204" pitchFamily="34" charset="0"/>
              </a:rPr>
            </a:br>
            <a:endParaRPr lang="en-IN" sz="1800" b="1" i="1" dirty="0">
              <a:latin typeface="Arial" panose="020B0604020202020204" pitchFamily="34" charset="0"/>
              <a:cs typeface="Arial" panose="020B0604020202020204" pitchFamily="34" charset="0"/>
            </a:endParaRPr>
          </a:p>
        </p:txBody>
      </p:sp>
      <p:graphicFrame>
        <p:nvGraphicFramePr>
          <p:cNvPr id="4" name="Object 3">
            <a:extLst>
              <a:ext uri="{FF2B5EF4-FFF2-40B4-BE49-F238E27FC236}">
                <a16:creationId xmlns:a16="http://schemas.microsoft.com/office/drawing/2014/main" id="{09C975C4-9D6D-4C99-8C4A-4C712B47BAA8}"/>
              </a:ext>
            </a:extLst>
          </p:cNvPr>
          <p:cNvGraphicFramePr>
            <a:graphicFrameLocks noChangeAspect="1"/>
          </p:cNvGraphicFramePr>
          <p:nvPr>
            <p:extLst>
              <p:ext uri="{D42A27DB-BD31-4B8C-83A1-F6EECF244321}">
                <p14:modId xmlns:p14="http://schemas.microsoft.com/office/powerpoint/2010/main" val="4076753581"/>
              </p:ext>
            </p:extLst>
          </p:nvPr>
        </p:nvGraphicFramePr>
        <p:xfrm>
          <a:off x="5481638" y="3241675"/>
          <a:ext cx="1227137" cy="373063"/>
        </p:xfrm>
        <a:graphic>
          <a:graphicData uri="http://schemas.openxmlformats.org/presentationml/2006/ole">
            <mc:AlternateContent xmlns:mc="http://schemas.openxmlformats.org/markup-compatibility/2006">
              <mc:Choice xmlns:v="urn:schemas-microsoft-com:vml" Requires="v">
                <p:oleObj name="Worksheet" r:id="rId4" imgW="1226997" imgH="373530" progId="Excel.Sheet.12">
                  <p:embed/>
                </p:oleObj>
              </mc:Choice>
              <mc:Fallback>
                <p:oleObj name="Worksheet" r:id="rId4" imgW="1226997" imgH="373530" progId="Excel.Sheet.12">
                  <p:embed/>
                  <p:pic>
                    <p:nvPicPr>
                      <p:cNvPr id="0" name=""/>
                      <p:cNvPicPr/>
                      <p:nvPr/>
                    </p:nvPicPr>
                    <p:blipFill>
                      <a:blip r:embed="rId5"/>
                      <a:stretch>
                        <a:fillRect/>
                      </a:stretch>
                    </p:blipFill>
                    <p:spPr>
                      <a:xfrm>
                        <a:off x="5481638" y="3241675"/>
                        <a:ext cx="1227137" cy="373063"/>
                      </a:xfrm>
                      <a:prstGeom prst="rect">
                        <a:avLst/>
                      </a:prstGeom>
                    </p:spPr>
                  </p:pic>
                </p:oleObj>
              </mc:Fallback>
            </mc:AlternateContent>
          </a:graphicData>
        </a:graphic>
      </p:graphicFrame>
      <p:pic>
        <p:nvPicPr>
          <p:cNvPr id="5" name="Audio 4">
            <a:hlinkClick r:id="" action="ppaction://media"/>
            <a:extLst>
              <a:ext uri="{FF2B5EF4-FFF2-40B4-BE49-F238E27FC236}">
                <a16:creationId xmlns:a16="http://schemas.microsoft.com/office/drawing/2014/main" id="{245E3E56-0E4D-4ECD-A273-1C66E7AA219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263055367"/>
      </p:ext>
    </p:extLst>
  </p:cSld>
  <p:clrMapOvr>
    <a:masterClrMapping/>
  </p:clrMapOvr>
  <mc:AlternateContent xmlns:mc="http://schemas.openxmlformats.org/markup-compatibility/2006">
    <mc:Choice xmlns:p14="http://schemas.microsoft.com/office/powerpoint/2010/main" Requires="p14">
      <p:transition spd="slow" p14:dur="800" advTm="58826">
        <p:circle/>
      </p:transition>
    </mc:Choice>
    <mc:Fallback>
      <p:transition spd="slow" advTm="58826">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D6623-CB32-4C49-9039-525DEC10589C}"/>
              </a:ext>
            </a:extLst>
          </p:cNvPr>
          <p:cNvSpPr>
            <a:spLocks noGrp="1"/>
          </p:cNvSpPr>
          <p:nvPr>
            <p:ph type="title"/>
          </p:nvPr>
        </p:nvSpPr>
        <p:spPr>
          <a:xfrm>
            <a:off x="65314" y="0"/>
            <a:ext cx="12126686" cy="6858000"/>
          </a:xfrm>
        </p:spPr>
        <p:txBody>
          <a:bodyPr anchor="t">
            <a:normAutofit/>
          </a:bodyPr>
          <a:lstStyle/>
          <a:p>
            <a:r>
              <a:rPr lang="en-US" sz="5400" b="1" i="1" dirty="0"/>
              <a:t>Data chart </a:t>
            </a:r>
            <a:br>
              <a:rPr lang="en-US" sz="3200" b="1" i="1" dirty="0"/>
            </a:br>
            <a:br>
              <a:rPr lang="en-US" sz="3200" b="1" i="1" dirty="0"/>
            </a:br>
            <a:endParaRPr lang="en-IN" sz="3200" b="1" i="1" dirty="0"/>
          </a:p>
        </p:txBody>
      </p:sp>
      <p:graphicFrame>
        <p:nvGraphicFramePr>
          <p:cNvPr id="3" name="Chart 2">
            <a:extLst>
              <a:ext uri="{FF2B5EF4-FFF2-40B4-BE49-F238E27FC236}">
                <a16:creationId xmlns:a16="http://schemas.microsoft.com/office/drawing/2014/main" id="{BA38900A-2D63-49A9-8D3D-14B3BE67DE47}"/>
              </a:ext>
            </a:extLst>
          </p:cNvPr>
          <p:cNvGraphicFramePr>
            <a:graphicFrameLocks/>
          </p:cNvGraphicFramePr>
          <p:nvPr>
            <p:extLst>
              <p:ext uri="{D42A27DB-BD31-4B8C-83A1-F6EECF244321}">
                <p14:modId xmlns:p14="http://schemas.microsoft.com/office/powerpoint/2010/main" val="2128592540"/>
              </p:ext>
            </p:extLst>
          </p:nvPr>
        </p:nvGraphicFramePr>
        <p:xfrm>
          <a:off x="0" y="1027282"/>
          <a:ext cx="6111551" cy="284492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Chart 3">
            <a:extLst>
              <a:ext uri="{FF2B5EF4-FFF2-40B4-BE49-F238E27FC236}">
                <a16:creationId xmlns:a16="http://schemas.microsoft.com/office/drawing/2014/main" id="{8027A81C-F9F8-44B8-8D06-802B4794FAF5}"/>
              </a:ext>
            </a:extLst>
          </p:cNvPr>
          <p:cNvGraphicFramePr>
            <a:graphicFrameLocks/>
          </p:cNvGraphicFramePr>
          <p:nvPr>
            <p:extLst>
              <p:ext uri="{D42A27DB-BD31-4B8C-83A1-F6EECF244321}">
                <p14:modId xmlns:p14="http://schemas.microsoft.com/office/powerpoint/2010/main" val="4064213471"/>
              </p:ext>
            </p:extLst>
          </p:nvPr>
        </p:nvGraphicFramePr>
        <p:xfrm>
          <a:off x="6148873" y="1023906"/>
          <a:ext cx="6043127" cy="284829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hart 4">
            <a:extLst>
              <a:ext uri="{FF2B5EF4-FFF2-40B4-BE49-F238E27FC236}">
                <a16:creationId xmlns:a16="http://schemas.microsoft.com/office/drawing/2014/main" id="{C852B644-10D1-4B01-AA1B-E82EE9120B2D}"/>
              </a:ext>
            </a:extLst>
          </p:cNvPr>
          <p:cNvGraphicFramePr>
            <a:graphicFrameLocks/>
          </p:cNvGraphicFramePr>
          <p:nvPr>
            <p:extLst>
              <p:ext uri="{D42A27DB-BD31-4B8C-83A1-F6EECF244321}">
                <p14:modId xmlns:p14="http://schemas.microsoft.com/office/powerpoint/2010/main" val="2723000317"/>
              </p:ext>
            </p:extLst>
          </p:nvPr>
        </p:nvGraphicFramePr>
        <p:xfrm>
          <a:off x="0" y="3899506"/>
          <a:ext cx="6120882" cy="295849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Chart 5">
            <a:extLst>
              <a:ext uri="{FF2B5EF4-FFF2-40B4-BE49-F238E27FC236}">
                <a16:creationId xmlns:a16="http://schemas.microsoft.com/office/drawing/2014/main" id="{2D406067-5C71-4A35-B439-D3B0ACA774BE}"/>
              </a:ext>
            </a:extLst>
          </p:cNvPr>
          <p:cNvGraphicFramePr>
            <a:graphicFrameLocks/>
          </p:cNvGraphicFramePr>
          <p:nvPr>
            <p:extLst>
              <p:ext uri="{D42A27DB-BD31-4B8C-83A1-F6EECF244321}">
                <p14:modId xmlns:p14="http://schemas.microsoft.com/office/powerpoint/2010/main" val="1064007652"/>
              </p:ext>
            </p:extLst>
          </p:nvPr>
        </p:nvGraphicFramePr>
        <p:xfrm>
          <a:off x="6139136" y="3893554"/>
          <a:ext cx="6052863" cy="2964446"/>
        </p:xfrm>
        <a:graphic>
          <a:graphicData uri="http://schemas.openxmlformats.org/drawingml/2006/chart">
            <c:chart xmlns:c="http://schemas.openxmlformats.org/drawingml/2006/chart" xmlns:r="http://schemas.openxmlformats.org/officeDocument/2006/relationships" r:id="rId7"/>
          </a:graphicData>
        </a:graphic>
      </p:graphicFrame>
      <p:pic>
        <p:nvPicPr>
          <p:cNvPr id="8" name="Audio 7">
            <a:hlinkClick r:id="" action="ppaction://media"/>
            <a:extLst>
              <a:ext uri="{FF2B5EF4-FFF2-40B4-BE49-F238E27FC236}">
                <a16:creationId xmlns:a16="http://schemas.microsoft.com/office/drawing/2014/main" id="{8641D6F1-DE71-4916-8689-77A2F87A46B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25587236"/>
      </p:ext>
    </p:extLst>
  </p:cSld>
  <p:clrMapOvr>
    <a:masterClrMapping/>
  </p:clrMapOvr>
  <p:transition spd="med" advTm="20982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5BD4E-C3A5-48D3-B8C1-A72A8E9A607D}"/>
              </a:ext>
            </a:extLst>
          </p:cNvPr>
          <p:cNvSpPr>
            <a:spLocks noGrp="1"/>
          </p:cNvSpPr>
          <p:nvPr>
            <p:ph type="title"/>
          </p:nvPr>
        </p:nvSpPr>
        <p:spPr>
          <a:xfrm>
            <a:off x="0" y="0"/>
            <a:ext cx="12192000" cy="6858000"/>
          </a:xfrm>
        </p:spPr>
        <p:txBody>
          <a:bodyPr anchor="t">
            <a:normAutofit fontScale="90000"/>
          </a:bodyPr>
          <a:lstStyle/>
          <a:p>
            <a:r>
              <a:rPr lang="en-US" sz="1800" b="1" i="1" u="sng" dirty="0">
                <a:highlight>
                  <a:srgbClr val="008080"/>
                </a:highlight>
                <a:latin typeface="Arial" panose="020B0604020202020204" pitchFamily="34" charset="0"/>
                <a:cs typeface="Arial" panose="020B0604020202020204" pitchFamily="34" charset="0"/>
              </a:rPr>
              <a:t>Executive summary explaining result of the analysis for </a:t>
            </a:r>
            <a:r>
              <a:rPr lang="en-US" sz="2000" b="1" u="sng" dirty="0">
                <a:effectLst>
                  <a:outerShdw blurRad="38100" dist="38100" dir="2700000" algn="tl">
                    <a:srgbClr val="000000">
                      <a:alpha val="43137"/>
                    </a:srgbClr>
                  </a:outerShdw>
                </a:effectLst>
                <a:highlight>
                  <a:srgbClr val="008080"/>
                </a:highlight>
                <a:latin typeface="Arial" panose="020B0604020202020204" pitchFamily="34" charset="0"/>
                <a:cs typeface="Arial" panose="020B0604020202020204" pitchFamily="34" charset="0"/>
              </a:rPr>
              <a:t>data chart 1</a:t>
            </a:r>
            <a:br>
              <a:rPr lang="en-US" sz="2000" b="1" u="sng" dirty="0">
                <a:effectLst>
                  <a:outerShdw blurRad="38100" dist="38100" dir="2700000" algn="tl">
                    <a:srgbClr val="000000">
                      <a:alpha val="43137"/>
                    </a:srgbClr>
                  </a:outerShdw>
                </a:effectLst>
                <a:highlight>
                  <a:srgbClr val="008080"/>
                </a:highlight>
                <a:latin typeface="Arial" panose="020B0604020202020204" pitchFamily="34" charset="0"/>
                <a:cs typeface="Arial" panose="020B0604020202020204" pitchFamily="34" charset="0"/>
              </a:rPr>
            </a:br>
            <a:br>
              <a:rPr lang="en-US" sz="2800" b="1" i="1" dirty="0">
                <a:latin typeface="Arial" panose="020B0604020202020204" pitchFamily="34" charset="0"/>
                <a:cs typeface="Arial" panose="020B0604020202020204" pitchFamily="34" charset="0"/>
              </a:rPr>
            </a:br>
            <a:r>
              <a:rPr lang="en-US" sz="1400" b="1" i="1" dirty="0">
                <a:latin typeface="Bahnschrift Light SemiCondensed" panose="020B0502040204020203" pitchFamily="34" charset="0"/>
                <a:cs typeface="Arial" panose="020B0604020202020204" pitchFamily="34" charset="0"/>
              </a:rPr>
              <a:t>As I have  made my excel project on the case study of </a:t>
            </a:r>
            <a:r>
              <a:rPr lang="en-US" sz="1400" b="1" i="1" dirty="0" err="1">
                <a:latin typeface="Bahnschrift Light SemiCondensed" panose="020B0502040204020203" pitchFamily="34" charset="0"/>
                <a:cs typeface="Arial" panose="020B0604020202020204" pitchFamily="34" charset="0"/>
              </a:rPr>
              <a:t>ipl</a:t>
            </a:r>
            <a:r>
              <a:rPr lang="en-US" sz="1400" b="1" i="1" dirty="0">
                <a:latin typeface="Bahnschrift Light SemiCondensed" panose="020B0502040204020203" pitchFamily="34" charset="0"/>
                <a:cs typeface="Arial" panose="020B0604020202020204" pitchFamily="34" charset="0"/>
              </a:rPr>
              <a:t> which have the complete data set  for the year 2016-2019 </a:t>
            </a:r>
            <a:br>
              <a:rPr lang="en-US" sz="1400" b="1" i="1" dirty="0">
                <a:latin typeface="Bahnschrift Light SemiCondensed" panose="020B0502040204020203" pitchFamily="34" charset="0"/>
                <a:cs typeface="Arial" panose="020B0604020202020204" pitchFamily="34" charset="0"/>
              </a:rPr>
            </a:br>
            <a:br>
              <a:rPr lang="en-US" sz="1400" b="1" i="1" dirty="0">
                <a:latin typeface="Bahnschrift Light SemiCondensed" panose="020B0502040204020203" pitchFamily="34" charset="0"/>
                <a:cs typeface="Arial" panose="020B0604020202020204" pitchFamily="34" charset="0"/>
              </a:rPr>
            </a:br>
            <a:r>
              <a:rPr lang="en-US" sz="1400" b="1" i="1" dirty="0">
                <a:latin typeface="Bahnschrift Light SemiCondensed" panose="020B0502040204020203" pitchFamily="34" charset="0"/>
                <a:cs typeface="Arial" panose="020B0604020202020204" pitchFamily="34" charset="0"/>
              </a:rPr>
              <a:t>as I have complete data set for all seasons for all teams who played in the year 2016-2019 and according to that data set there are some problem statement defined and on that problem statement dashboard is being prepared.</a:t>
            </a:r>
            <a:br>
              <a:rPr lang="en-US" sz="1400" b="1" i="1" dirty="0">
                <a:latin typeface="Bahnschrift Light SemiCondensed" panose="020B0502040204020203" pitchFamily="34" charset="0"/>
                <a:cs typeface="Arial" panose="020B0604020202020204" pitchFamily="34" charset="0"/>
              </a:rPr>
            </a:br>
            <a:br>
              <a:rPr lang="en-US" sz="1400" b="1" i="1" dirty="0">
                <a:latin typeface="Bahnschrift Light SemiCondensed" panose="020B0502040204020203" pitchFamily="34" charset="0"/>
                <a:cs typeface="Arial" panose="020B0604020202020204" pitchFamily="34" charset="0"/>
              </a:rPr>
            </a:br>
            <a:r>
              <a:rPr lang="en-US" sz="1800" b="1" i="1" u="sng" dirty="0">
                <a:effectLst>
                  <a:outerShdw blurRad="38100" dist="38100" dir="2700000" algn="tl">
                    <a:srgbClr val="000000">
                      <a:alpha val="43137"/>
                    </a:srgbClr>
                  </a:outerShdw>
                </a:effectLst>
                <a:highlight>
                  <a:srgbClr val="008080"/>
                </a:highlight>
                <a:latin typeface="Bahnschrift Light SemiCondensed" panose="020B0502040204020203" pitchFamily="34" charset="0"/>
                <a:cs typeface="Arial" panose="020B0604020202020204" pitchFamily="34" charset="0"/>
              </a:rPr>
              <a:t>For data chart slide 1</a:t>
            </a:r>
            <a:br>
              <a:rPr lang="en-US" sz="1800" b="1" i="1" u="sng" dirty="0">
                <a:effectLst>
                  <a:outerShdw blurRad="38100" dist="38100" dir="2700000" algn="tl">
                    <a:srgbClr val="000000">
                      <a:alpha val="43137"/>
                    </a:srgbClr>
                  </a:outerShdw>
                </a:effectLst>
                <a:highlight>
                  <a:srgbClr val="008080"/>
                </a:highlight>
                <a:latin typeface="Bahnschrift Light SemiCondensed" panose="020B0502040204020203" pitchFamily="34" charset="0"/>
                <a:cs typeface="Arial" panose="020B0604020202020204" pitchFamily="34" charset="0"/>
              </a:rPr>
            </a:br>
            <a:br>
              <a:rPr lang="en-US" sz="1800" b="1" i="1" u="sng" dirty="0">
                <a:effectLst>
                  <a:outerShdw blurRad="38100" dist="38100" dir="2700000" algn="tl">
                    <a:srgbClr val="000000">
                      <a:alpha val="43137"/>
                    </a:srgbClr>
                  </a:outerShdw>
                </a:effectLst>
                <a:highlight>
                  <a:srgbClr val="008080"/>
                </a:highlight>
                <a:latin typeface="Bahnschrift Light SemiCondensed" panose="020B0502040204020203" pitchFamily="34" charset="0"/>
                <a:cs typeface="Arial" panose="020B0604020202020204" pitchFamily="34" charset="0"/>
              </a:rPr>
            </a:br>
            <a:r>
              <a:rPr lang="en-US" sz="1800" dirty="0">
                <a:latin typeface="Bahnschrift Light SemiCondensed" panose="020B0502040204020203" pitchFamily="34" charset="0"/>
                <a:cs typeface="Arial" panose="020B0604020202020204" pitchFamily="34" charset="0"/>
              </a:rPr>
              <a:t>in the previous slide from the data chart 1 here is few outcome or results described :</a:t>
            </a:r>
            <a:br>
              <a:rPr lang="en-US" sz="1800" dirty="0">
                <a:latin typeface="Bahnschrift Light SemiCondensed" panose="020B0502040204020203" pitchFamily="34" charset="0"/>
                <a:cs typeface="Arial" panose="020B0604020202020204" pitchFamily="34" charset="0"/>
              </a:rPr>
            </a:br>
            <a:r>
              <a:rPr lang="en-US" sz="1800" dirty="0">
                <a:latin typeface="Bahnschrift Light SemiCondensed" panose="020B0502040204020203" pitchFamily="34" charset="0"/>
                <a:cs typeface="Arial" panose="020B0604020202020204" pitchFamily="34" charset="0"/>
              </a:rPr>
              <a:t>as my 1</a:t>
            </a:r>
            <a:r>
              <a:rPr lang="en-US" sz="1800" baseline="30000" dirty="0">
                <a:latin typeface="Bahnschrift Light SemiCondensed" panose="020B0502040204020203" pitchFamily="34" charset="0"/>
                <a:cs typeface="Arial" panose="020B0604020202020204" pitchFamily="34" charset="0"/>
              </a:rPr>
              <a:t>st</a:t>
            </a:r>
            <a:r>
              <a:rPr lang="en-US" sz="1800" dirty="0">
                <a:latin typeface="Bahnschrift Light SemiCondensed" panose="020B0502040204020203" pitchFamily="34" charset="0"/>
                <a:cs typeface="Arial" panose="020B0604020202020204" pitchFamily="34" charset="0"/>
              </a:rPr>
              <a:t> chart shows for the top 5 player who played  most no. of matches &amp; on basis of that it is being </a:t>
            </a:r>
            <a:r>
              <a:rPr lang="en-US" sz="1800" dirty="0" err="1">
                <a:latin typeface="Bahnschrift Light SemiCondensed" panose="020B0502040204020203" pitchFamily="34" charset="0"/>
                <a:cs typeface="Arial" panose="020B0604020202020204" pitchFamily="34" charset="0"/>
              </a:rPr>
              <a:t>highlited</a:t>
            </a:r>
            <a:r>
              <a:rPr lang="en-US" sz="1800" dirty="0">
                <a:latin typeface="Bahnschrift Light SemiCondensed" panose="020B0502040204020203" pitchFamily="34" charset="0"/>
                <a:cs typeface="Arial" panose="020B0604020202020204" pitchFamily="34" charset="0"/>
              </a:rPr>
              <a:t> with </a:t>
            </a:r>
            <a:r>
              <a:rPr lang="en-US" sz="1800" dirty="0" err="1">
                <a:latin typeface="Bahnschrift Light SemiCondensed" panose="020B0502040204020203" pitchFamily="34" charset="0"/>
                <a:cs typeface="Arial" panose="020B0604020202020204" pitchFamily="34" charset="0"/>
              </a:rPr>
              <a:t>colours</a:t>
            </a:r>
            <a:r>
              <a:rPr lang="en-US" sz="1800" dirty="0">
                <a:latin typeface="Bahnschrift Light SemiCondensed" panose="020B0502040204020203" pitchFamily="34" charset="0"/>
                <a:cs typeface="Arial" panose="020B0604020202020204" pitchFamily="34" charset="0"/>
              </a:rPr>
              <a:t> which shows name of the player &amp;  percentage of scoring the highest runs .</a:t>
            </a:r>
            <a:br>
              <a:rPr lang="en-US" sz="1800" dirty="0">
                <a:latin typeface="Bahnschrift Light SemiCondensed" panose="020B0502040204020203" pitchFamily="34" charset="0"/>
                <a:cs typeface="Arial" panose="020B0604020202020204" pitchFamily="34" charset="0"/>
              </a:rPr>
            </a:br>
            <a:br>
              <a:rPr lang="en-US" sz="1800" dirty="0">
                <a:latin typeface="Bahnschrift Light SemiCondensed" panose="020B0502040204020203" pitchFamily="34" charset="0"/>
                <a:cs typeface="Arial" panose="020B0604020202020204" pitchFamily="34" charset="0"/>
              </a:rPr>
            </a:br>
            <a:r>
              <a:rPr lang="en-US" sz="1800" dirty="0" err="1">
                <a:latin typeface="Bahnschrift Light SemiCondensed" panose="020B0502040204020203" pitchFamily="34" charset="0"/>
                <a:cs typeface="Arial" panose="020B0604020202020204" pitchFamily="34" charset="0"/>
              </a:rPr>
              <a:t>Similary</a:t>
            </a:r>
            <a:r>
              <a:rPr lang="en-US" sz="1800" dirty="0">
                <a:latin typeface="Bahnschrift Light SemiCondensed" panose="020B0502040204020203" pitchFamily="34" charset="0"/>
                <a:cs typeface="Arial" panose="020B0604020202020204" pitchFamily="34" charset="0"/>
              </a:rPr>
              <a:t> it is the </a:t>
            </a:r>
            <a:r>
              <a:rPr lang="en-US" sz="1800" dirty="0">
                <a:highlight>
                  <a:srgbClr val="008080"/>
                </a:highlight>
                <a:latin typeface="Bahnschrift Light SemiCondensed" panose="020B0502040204020203" pitchFamily="34" charset="0"/>
                <a:cs typeface="Arial" panose="020B0604020202020204" pitchFamily="34" charset="0"/>
              </a:rPr>
              <a:t>same for 2</a:t>
            </a:r>
            <a:r>
              <a:rPr lang="en-US" sz="1800" baseline="30000" dirty="0">
                <a:highlight>
                  <a:srgbClr val="008080"/>
                </a:highlight>
                <a:latin typeface="Bahnschrift Light SemiCondensed" panose="020B0502040204020203" pitchFamily="34" charset="0"/>
                <a:cs typeface="Arial" panose="020B0604020202020204" pitchFamily="34" charset="0"/>
              </a:rPr>
              <a:t>nd</a:t>
            </a:r>
            <a:r>
              <a:rPr lang="en-US" sz="1800" dirty="0">
                <a:highlight>
                  <a:srgbClr val="008080"/>
                </a:highlight>
                <a:latin typeface="Bahnschrift Light SemiCondensed" panose="020B0502040204020203" pitchFamily="34" charset="0"/>
                <a:cs typeface="Arial" panose="020B0604020202020204" pitchFamily="34" charset="0"/>
              </a:rPr>
              <a:t>  charts </a:t>
            </a:r>
            <a:r>
              <a:rPr lang="en-US" sz="1800" dirty="0">
                <a:latin typeface="Bahnschrift Light SemiCondensed" panose="020B0502040204020203" pitchFamily="34" charset="0"/>
                <a:cs typeface="Arial" panose="020B0604020202020204" pitchFamily="34" charset="0"/>
              </a:rPr>
              <a:t>shown in data chart slide 1</a:t>
            </a:r>
            <a:br>
              <a:rPr lang="en-US" sz="1800" dirty="0">
                <a:latin typeface="Bahnschrift Light SemiCondensed" panose="020B0502040204020203" pitchFamily="34" charset="0"/>
                <a:cs typeface="Arial" panose="020B0604020202020204" pitchFamily="34" charset="0"/>
              </a:rPr>
            </a:br>
            <a:r>
              <a:rPr lang="en-US" sz="1800" dirty="0">
                <a:latin typeface="Bahnschrift Light SemiCondensed" panose="020B0502040204020203" pitchFamily="34" charset="0"/>
                <a:cs typeface="Arial" panose="020B0604020202020204" pitchFamily="34" charset="0"/>
              </a:rPr>
              <a:t>Which shows most no of runs scored  by a team in all seasons &amp; well explained with the data labels which shows runs of each team and sorted from highest to lowest.</a:t>
            </a:r>
            <a:br>
              <a:rPr lang="en-US" sz="1800" dirty="0">
                <a:latin typeface="Bahnschrift Light SemiCondensed" panose="020B0502040204020203" pitchFamily="34" charset="0"/>
                <a:cs typeface="Arial" panose="020B0604020202020204" pitchFamily="34" charset="0"/>
              </a:rPr>
            </a:br>
            <a:br>
              <a:rPr lang="en-US" sz="1800" dirty="0">
                <a:latin typeface="Bahnschrift Light SemiCondensed" panose="020B0502040204020203" pitchFamily="34" charset="0"/>
                <a:cs typeface="Arial" panose="020B0604020202020204" pitchFamily="34" charset="0"/>
              </a:rPr>
            </a:br>
            <a:r>
              <a:rPr lang="en-US" sz="1800" dirty="0">
                <a:highlight>
                  <a:srgbClr val="008080"/>
                </a:highlight>
                <a:latin typeface="Bahnschrift Light SemiCondensed" panose="020B0502040204020203" pitchFamily="34" charset="0"/>
                <a:cs typeface="Arial" panose="020B0604020202020204" pitchFamily="34" charset="0"/>
              </a:rPr>
              <a:t>In the 3</a:t>
            </a:r>
            <a:r>
              <a:rPr lang="en-US" sz="1800" baseline="30000" dirty="0">
                <a:highlight>
                  <a:srgbClr val="008080"/>
                </a:highlight>
                <a:latin typeface="Bahnschrift Light SemiCondensed" panose="020B0502040204020203" pitchFamily="34" charset="0"/>
                <a:cs typeface="Arial" panose="020B0604020202020204" pitchFamily="34" charset="0"/>
              </a:rPr>
              <a:t>rd</a:t>
            </a:r>
            <a:r>
              <a:rPr lang="en-US" sz="1800" dirty="0">
                <a:highlight>
                  <a:srgbClr val="008080"/>
                </a:highlight>
                <a:latin typeface="Bahnschrift Light SemiCondensed" panose="020B0502040204020203" pitchFamily="34" charset="0"/>
                <a:cs typeface="Arial" panose="020B0604020202020204" pitchFamily="34" charset="0"/>
              </a:rPr>
              <a:t> chart </a:t>
            </a:r>
            <a:r>
              <a:rPr lang="en-US" sz="1800" dirty="0">
                <a:latin typeface="Bahnschrift Light SemiCondensed" panose="020B0502040204020203" pitchFamily="34" charset="0"/>
                <a:cs typeface="Arial" panose="020B0604020202020204" pitchFamily="34" charset="0"/>
              </a:rPr>
              <a:t>its tells about the top 5 team who won have most no. of 100s and similarly being sorted from highest no of 100s to lowest no. of 100s &amp; that no is being mentioned by data label itself </a:t>
            </a:r>
            <a:br>
              <a:rPr lang="en-US" sz="1800" dirty="0">
                <a:latin typeface="Bahnschrift Light SemiCondensed" panose="020B0502040204020203" pitchFamily="34" charset="0"/>
                <a:cs typeface="Arial" panose="020B0604020202020204" pitchFamily="34" charset="0"/>
              </a:rPr>
            </a:br>
            <a:br>
              <a:rPr lang="en-US" sz="1800" dirty="0">
                <a:latin typeface="Bahnschrift Light SemiCondensed" panose="020B0502040204020203" pitchFamily="34" charset="0"/>
                <a:cs typeface="Arial" panose="020B0604020202020204" pitchFamily="34" charset="0"/>
              </a:rPr>
            </a:br>
            <a:r>
              <a:rPr lang="en-US" sz="1800" dirty="0">
                <a:latin typeface="Bahnschrift Light SemiCondensed" panose="020B0502040204020203" pitchFamily="34" charset="0"/>
                <a:cs typeface="Arial" panose="020B0604020202020204" pitchFamily="34" charset="0"/>
              </a:rPr>
              <a:t>now, </a:t>
            </a:r>
            <a:r>
              <a:rPr lang="en-US" sz="1800" dirty="0">
                <a:highlight>
                  <a:srgbClr val="008080"/>
                </a:highlight>
                <a:latin typeface="Bahnschrift Light SemiCondensed" panose="020B0502040204020203" pitchFamily="34" charset="0"/>
                <a:cs typeface="Arial" panose="020B0604020202020204" pitchFamily="34" charset="0"/>
              </a:rPr>
              <a:t>my 4</a:t>
            </a:r>
            <a:r>
              <a:rPr lang="en-US" sz="1800" baseline="30000" dirty="0">
                <a:highlight>
                  <a:srgbClr val="008080"/>
                </a:highlight>
                <a:latin typeface="Bahnschrift Light SemiCondensed" panose="020B0502040204020203" pitchFamily="34" charset="0"/>
                <a:cs typeface="Arial" panose="020B0604020202020204" pitchFamily="34" charset="0"/>
              </a:rPr>
              <a:t>th</a:t>
            </a:r>
            <a:r>
              <a:rPr lang="en-US" sz="1800" dirty="0">
                <a:highlight>
                  <a:srgbClr val="008080"/>
                </a:highlight>
                <a:latin typeface="Bahnschrift Light SemiCondensed" panose="020B0502040204020203" pitchFamily="34" charset="0"/>
                <a:cs typeface="Arial" panose="020B0604020202020204" pitchFamily="34" charset="0"/>
              </a:rPr>
              <a:t> chart </a:t>
            </a:r>
            <a:r>
              <a:rPr lang="en-US" sz="1800" dirty="0">
                <a:latin typeface="Bahnschrift Light SemiCondensed" panose="020B0502040204020203" pitchFamily="34" charset="0"/>
                <a:cs typeface="Arial" panose="020B0604020202020204" pitchFamily="34" charset="0"/>
              </a:rPr>
              <a:t>present in data chart slide 1 describes about the top six batsman who have most no. of 6’s in </a:t>
            </a:r>
            <a:r>
              <a:rPr lang="en-US" sz="1800" dirty="0" err="1">
                <a:latin typeface="Bahnschrift Light SemiCondensed" panose="020B0502040204020203" pitchFamily="34" charset="0"/>
                <a:cs typeface="Arial" panose="020B0604020202020204" pitchFamily="34" charset="0"/>
              </a:rPr>
              <a:t>ipl</a:t>
            </a:r>
            <a:r>
              <a:rPr lang="en-US" sz="1800" dirty="0">
                <a:latin typeface="Bahnschrift Light SemiCondensed" panose="020B0502040204020203" pitchFamily="34" charset="0"/>
                <a:cs typeface="Arial" panose="020B0604020202020204" pitchFamily="34" charset="0"/>
              </a:rPr>
              <a:t> career. As it Is showing the data for </a:t>
            </a:r>
            <a:r>
              <a:rPr lang="en-US" sz="1800" dirty="0" err="1">
                <a:latin typeface="Bahnschrift Light SemiCondensed" panose="020B0502040204020203" pitchFamily="34" charset="0"/>
                <a:cs typeface="Arial" panose="020B0604020202020204" pitchFamily="34" charset="0"/>
              </a:rPr>
              <a:t>for</a:t>
            </a:r>
            <a:r>
              <a:rPr lang="en-US" sz="1800" dirty="0">
                <a:latin typeface="Bahnschrift Light SemiCondensed" panose="020B0502040204020203" pitchFamily="34" charset="0"/>
                <a:cs typeface="Arial" panose="020B0604020202020204" pitchFamily="34" charset="0"/>
              </a:rPr>
              <a:t> seasons 2016-2019 &amp; the players are being sorted accordingly from highest no of 6s to lowest no. of 6s and the value is being shown with the data labels for each season 6s</a:t>
            </a:r>
            <a:br>
              <a:rPr lang="en-US" sz="1800" dirty="0">
                <a:latin typeface="Bahnschrift Light SemiCondensed" panose="020B0502040204020203" pitchFamily="34" charset="0"/>
                <a:cs typeface="Arial" panose="020B0604020202020204" pitchFamily="34" charset="0"/>
              </a:rPr>
            </a:br>
            <a:br>
              <a:rPr lang="en-US" sz="1800" b="1" i="1" u="sng" dirty="0">
                <a:effectLst>
                  <a:outerShdw blurRad="38100" dist="38100" dir="2700000" algn="tl">
                    <a:srgbClr val="000000">
                      <a:alpha val="43137"/>
                    </a:srgbClr>
                  </a:outerShdw>
                </a:effectLst>
                <a:highlight>
                  <a:srgbClr val="008080"/>
                </a:highlight>
                <a:latin typeface="Arial" panose="020B0604020202020204" pitchFamily="34" charset="0"/>
                <a:cs typeface="Arial" panose="020B0604020202020204" pitchFamily="34" charset="0"/>
              </a:rPr>
            </a:br>
            <a:br>
              <a:rPr lang="en-US" sz="1800" b="1" i="1" u="sng" dirty="0">
                <a:effectLst>
                  <a:outerShdw blurRad="38100" dist="38100" dir="2700000" algn="tl">
                    <a:srgbClr val="000000">
                      <a:alpha val="43137"/>
                    </a:srgbClr>
                  </a:outerShdw>
                </a:effectLst>
                <a:highlight>
                  <a:srgbClr val="008080"/>
                </a:highlight>
                <a:latin typeface="Arial" panose="020B0604020202020204" pitchFamily="34" charset="0"/>
                <a:cs typeface="Arial" panose="020B0604020202020204" pitchFamily="34" charset="0"/>
              </a:rPr>
            </a:br>
            <a:br>
              <a:rPr lang="en-US" sz="1800" b="1" i="1" u="sng" dirty="0">
                <a:effectLst>
                  <a:outerShdw blurRad="38100" dist="38100" dir="2700000" algn="tl">
                    <a:srgbClr val="000000">
                      <a:alpha val="43137"/>
                    </a:srgbClr>
                  </a:outerShdw>
                </a:effectLst>
                <a:highlight>
                  <a:srgbClr val="008080"/>
                </a:highlight>
                <a:latin typeface="Arial" panose="020B0604020202020204" pitchFamily="34" charset="0"/>
                <a:cs typeface="Arial" panose="020B0604020202020204" pitchFamily="34" charset="0"/>
              </a:rPr>
            </a:br>
            <a:endParaRPr lang="en-IN" sz="1800" b="1" i="1" u="sng" dirty="0">
              <a:effectLst>
                <a:outerShdw blurRad="38100" dist="38100" dir="2700000" algn="tl">
                  <a:srgbClr val="000000">
                    <a:alpha val="43137"/>
                  </a:srgbClr>
                </a:outerShdw>
              </a:effectLst>
              <a:highlight>
                <a:srgbClr val="008080"/>
              </a:highlight>
              <a:latin typeface="Arial" panose="020B0604020202020204" pitchFamily="34" charset="0"/>
              <a:cs typeface="Arial" panose="020B0604020202020204" pitchFamily="34" charset="0"/>
            </a:endParaRPr>
          </a:p>
        </p:txBody>
      </p:sp>
      <p:pic>
        <p:nvPicPr>
          <p:cNvPr id="4" name="Audio 3">
            <a:hlinkClick r:id="" action="ppaction://media"/>
            <a:extLst>
              <a:ext uri="{FF2B5EF4-FFF2-40B4-BE49-F238E27FC236}">
                <a16:creationId xmlns:a16="http://schemas.microsoft.com/office/drawing/2014/main" id="{0D25F13F-E84E-4A1E-9AD2-299FC95E84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898514829"/>
      </p:ext>
    </p:extLst>
  </p:cSld>
  <p:clrMapOvr>
    <a:masterClrMapping/>
  </p:clrMapOvr>
  <p:transition spd="slow" advTm="110629">
    <p:cover dir="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818FC-8D2E-43F8-95AD-E9ADD4CC6FED}"/>
              </a:ext>
            </a:extLst>
          </p:cNvPr>
          <p:cNvSpPr>
            <a:spLocks noGrp="1"/>
          </p:cNvSpPr>
          <p:nvPr>
            <p:ph type="title"/>
          </p:nvPr>
        </p:nvSpPr>
        <p:spPr>
          <a:xfrm>
            <a:off x="1" y="0"/>
            <a:ext cx="12192000" cy="6858000"/>
          </a:xfrm>
        </p:spPr>
        <p:txBody>
          <a:bodyPr anchor="t"/>
          <a:lstStyle/>
          <a:p>
            <a:r>
              <a:rPr lang="en-US" b="1" i="1" dirty="0">
                <a:latin typeface="Arial" panose="020B0604020202020204" pitchFamily="34" charset="0"/>
                <a:cs typeface="Arial" panose="020B0604020202020204" pitchFamily="34" charset="0"/>
              </a:rPr>
              <a:t>Data set chart – 2</a:t>
            </a:r>
            <a:br>
              <a:rPr lang="en-US" b="1" i="1" dirty="0">
                <a:latin typeface="Arial" panose="020B0604020202020204" pitchFamily="34" charset="0"/>
                <a:cs typeface="Arial" panose="020B0604020202020204" pitchFamily="34" charset="0"/>
              </a:rPr>
            </a:br>
            <a:br>
              <a:rPr lang="en-US" b="1" i="1" dirty="0">
                <a:latin typeface="Arial" panose="020B0604020202020204" pitchFamily="34" charset="0"/>
                <a:cs typeface="Arial" panose="020B0604020202020204" pitchFamily="34" charset="0"/>
              </a:rPr>
            </a:br>
            <a:endParaRPr lang="en-IN" b="1" i="1" dirty="0">
              <a:latin typeface="Arial" panose="020B0604020202020204" pitchFamily="34" charset="0"/>
              <a:cs typeface="Arial" panose="020B0604020202020204" pitchFamily="34" charset="0"/>
            </a:endParaRPr>
          </a:p>
        </p:txBody>
      </p:sp>
      <p:graphicFrame>
        <p:nvGraphicFramePr>
          <p:cNvPr id="3" name="Chart 2">
            <a:extLst>
              <a:ext uri="{FF2B5EF4-FFF2-40B4-BE49-F238E27FC236}">
                <a16:creationId xmlns:a16="http://schemas.microsoft.com/office/drawing/2014/main" id="{AAAE2CD9-749A-45FB-AE72-44ABE1427427}"/>
              </a:ext>
            </a:extLst>
          </p:cNvPr>
          <p:cNvGraphicFramePr>
            <a:graphicFrameLocks/>
          </p:cNvGraphicFramePr>
          <p:nvPr>
            <p:extLst>
              <p:ext uri="{D42A27DB-BD31-4B8C-83A1-F6EECF244321}">
                <p14:modId xmlns:p14="http://schemas.microsoft.com/office/powerpoint/2010/main" val="3167844055"/>
              </p:ext>
            </p:extLst>
          </p:nvPr>
        </p:nvGraphicFramePr>
        <p:xfrm>
          <a:off x="0" y="847556"/>
          <a:ext cx="6130212" cy="3035507"/>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Chart 3">
            <a:extLst>
              <a:ext uri="{FF2B5EF4-FFF2-40B4-BE49-F238E27FC236}">
                <a16:creationId xmlns:a16="http://schemas.microsoft.com/office/drawing/2014/main" id="{98D98FAF-D3FA-47EC-B6AA-B7CDEFD27175}"/>
              </a:ext>
            </a:extLst>
          </p:cNvPr>
          <p:cNvGraphicFramePr>
            <a:graphicFrameLocks/>
          </p:cNvGraphicFramePr>
          <p:nvPr>
            <p:extLst>
              <p:ext uri="{D42A27DB-BD31-4B8C-83A1-F6EECF244321}">
                <p14:modId xmlns:p14="http://schemas.microsoft.com/office/powerpoint/2010/main" val="706732360"/>
              </p:ext>
            </p:extLst>
          </p:nvPr>
        </p:nvGraphicFramePr>
        <p:xfrm>
          <a:off x="6139543" y="828819"/>
          <a:ext cx="6117771" cy="307298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hart 4">
            <a:extLst>
              <a:ext uri="{FF2B5EF4-FFF2-40B4-BE49-F238E27FC236}">
                <a16:creationId xmlns:a16="http://schemas.microsoft.com/office/drawing/2014/main" id="{DB56D91E-DA23-43D7-9566-CF7AA57D13A7}"/>
              </a:ext>
            </a:extLst>
          </p:cNvPr>
          <p:cNvGraphicFramePr>
            <a:graphicFrameLocks/>
          </p:cNvGraphicFramePr>
          <p:nvPr>
            <p:extLst>
              <p:ext uri="{D42A27DB-BD31-4B8C-83A1-F6EECF244321}">
                <p14:modId xmlns:p14="http://schemas.microsoft.com/office/powerpoint/2010/main" val="3425945905"/>
              </p:ext>
            </p:extLst>
          </p:nvPr>
        </p:nvGraphicFramePr>
        <p:xfrm>
          <a:off x="0" y="3909527"/>
          <a:ext cx="6111551" cy="294847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Chart 5">
            <a:extLst>
              <a:ext uri="{FF2B5EF4-FFF2-40B4-BE49-F238E27FC236}">
                <a16:creationId xmlns:a16="http://schemas.microsoft.com/office/drawing/2014/main" id="{04BFD989-40A2-4C93-B378-C920450AC0E1}"/>
              </a:ext>
            </a:extLst>
          </p:cNvPr>
          <p:cNvGraphicFramePr>
            <a:graphicFrameLocks/>
          </p:cNvGraphicFramePr>
          <p:nvPr>
            <p:extLst>
              <p:ext uri="{D42A27DB-BD31-4B8C-83A1-F6EECF244321}">
                <p14:modId xmlns:p14="http://schemas.microsoft.com/office/powerpoint/2010/main" val="1641920458"/>
              </p:ext>
            </p:extLst>
          </p:nvPr>
        </p:nvGraphicFramePr>
        <p:xfrm>
          <a:off x="6120882" y="3918858"/>
          <a:ext cx="6071118" cy="2939142"/>
        </p:xfrm>
        <a:graphic>
          <a:graphicData uri="http://schemas.openxmlformats.org/drawingml/2006/chart">
            <c:chart xmlns:c="http://schemas.openxmlformats.org/drawingml/2006/chart" xmlns:r="http://schemas.openxmlformats.org/officeDocument/2006/relationships" r:id="rId7"/>
          </a:graphicData>
        </a:graphic>
      </p:graphicFrame>
      <p:pic>
        <p:nvPicPr>
          <p:cNvPr id="8" name="Audio 7">
            <a:hlinkClick r:id="" action="ppaction://media"/>
            <a:extLst>
              <a:ext uri="{FF2B5EF4-FFF2-40B4-BE49-F238E27FC236}">
                <a16:creationId xmlns:a16="http://schemas.microsoft.com/office/drawing/2014/main" id="{212D0127-8C7F-49B9-A89E-7E05779408BF}"/>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284743531"/>
      </p:ext>
    </p:extLst>
  </p:cSld>
  <p:clrMapOvr>
    <a:masterClrMapping/>
  </p:clrMapOvr>
  <mc:AlternateContent xmlns:mc="http://schemas.openxmlformats.org/markup-compatibility/2006">
    <mc:Choice xmlns:p14="http://schemas.microsoft.com/office/powerpoint/2010/main" Requires="p14">
      <p:transition spd="slow" p14:dur="800" advTm="182611">
        <p:circle/>
      </p:transition>
    </mc:Choice>
    <mc:Fallback>
      <p:transition spd="slow" advTm="182611">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5B69E-4D42-4AF7-B24D-221FEFDD2DBD}"/>
              </a:ext>
            </a:extLst>
          </p:cNvPr>
          <p:cNvSpPr>
            <a:spLocks noGrp="1"/>
          </p:cNvSpPr>
          <p:nvPr>
            <p:ph type="title"/>
          </p:nvPr>
        </p:nvSpPr>
        <p:spPr>
          <a:xfrm>
            <a:off x="1" y="0"/>
            <a:ext cx="12279086" cy="6858000"/>
          </a:xfrm>
        </p:spPr>
        <p:txBody>
          <a:bodyPr anchor="t">
            <a:normAutofit/>
          </a:bodyPr>
          <a:lstStyle/>
          <a:p>
            <a:r>
              <a:rPr lang="en-US" sz="2800" b="1" i="1" u="sng" dirty="0">
                <a:solidFill>
                  <a:srgbClr val="0070C0"/>
                </a:solidFill>
                <a:effectLst>
                  <a:outerShdw blurRad="38100" dist="38100" dir="2700000" algn="tl">
                    <a:srgbClr val="000000">
                      <a:alpha val="43137"/>
                    </a:srgbClr>
                  </a:outerShdw>
                </a:effectLst>
              </a:rPr>
              <a:t>Summary / outcome for data chart slide –  2</a:t>
            </a:r>
            <a:br>
              <a:rPr lang="en-US" sz="2800" b="1" i="1" u="sng" dirty="0">
                <a:solidFill>
                  <a:srgbClr val="0070C0"/>
                </a:solidFill>
                <a:effectLst>
                  <a:outerShdw blurRad="38100" dist="38100" dir="2700000" algn="tl">
                    <a:srgbClr val="000000">
                      <a:alpha val="43137"/>
                    </a:srgbClr>
                  </a:outerShdw>
                </a:effectLst>
              </a:rPr>
            </a:br>
            <a:br>
              <a:rPr lang="en-US" sz="2800" b="1" i="1" u="sng" dirty="0">
                <a:solidFill>
                  <a:srgbClr val="0070C0"/>
                </a:solidFill>
                <a:effectLst>
                  <a:outerShdw blurRad="38100" dist="38100" dir="2700000" algn="tl">
                    <a:srgbClr val="000000">
                      <a:alpha val="43137"/>
                    </a:srgbClr>
                  </a:outerShdw>
                </a:effectLst>
              </a:rPr>
            </a:br>
            <a:r>
              <a:rPr lang="en-US" sz="1800" dirty="0">
                <a:latin typeface="Bahnschrift Light SemiCondensed" panose="020B0502040204020203" pitchFamily="34" charset="0"/>
              </a:rPr>
              <a:t>my 2</a:t>
            </a:r>
            <a:r>
              <a:rPr lang="en-US" sz="1800" baseline="30000" dirty="0">
                <a:latin typeface="Bahnschrift Light SemiCondensed" panose="020B0502040204020203" pitchFamily="34" charset="0"/>
              </a:rPr>
              <a:t>nd</a:t>
            </a:r>
            <a:r>
              <a:rPr lang="en-US" sz="1800" dirty="0">
                <a:latin typeface="Bahnschrift Light SemiCondensed" panose="020B0502040204020203" pitchFamily="34" charset="0"/>
              </a:rPr>
              <a:t> data chart slide – 2.  </a:t>
            </a:r>
            <a:r>
              <a:rPr lang="en-US" sz="1800" dirty="0">
                <a:solidFill>
                  <a:schemeClr val="accent2">
                    <a:lumMod val="75000"/>
                  </a:schemeClr>
                </a:solidFill>
                <a:latin typeface="Bahnschrift Light SemiCondensed" panose="020B0502040204020203" pitchFamily="34" charset="0"/>
              </a:rPr>
              <a:t>my 5</a:t>
            </a:r>
            <a:r>
              <a:rPr lang="en-US" sz="1800" baseline="30000" dirty="0">
                <a:solidFill>
                  <a:schemeClr val="accent2">
                    <a:lumMod val="75000"/>
                  </a:schemeClr>
                </a:solidFill>
                <a:latin typeface="Bahnschrift Light SemiCondensed" panose="020B0502040204020203" pitchFamily="34" charset="0"/>
              </a:rPr>
              <a:t>th</a:t>
            </a:r>
            <a:r>
              <a:rPr lang="en-US" sz="1800" dirty="0">
                <a:solidFill>
                  <a:schemeClr val="accent2">
                    <a:lumMod val="75000"/>
                  </a:schemeClr>
                </a:solidFill>
                <a:latin typeface="Bahnschrift Light SemiCondensed" panose="020B0502040204020203" pitchFamily="34" charset="0"/>
              </a:rPr>
              <a:t> chart </a:t>
            </a:r>
            <a:r>
              <a:rPr lang="en-US" sz="1800" dirty="0">
                <a:latin typeface="Bahnschrift Light SemiCondensed" panose="020B0502040204020203" pitchFamily="34" charset="0"/>
              </a:rPr>
              <a:t>shows most no. of runs scored by  top 5 player  in all seasons .it gives the list of top 5 player and also shows the most number of runs with the help of data label present in top </a:t>
            </a:r>
            <a:br>
              <a:rPr lang="en-US" sz="1800" dirty="0">
                <a:latin typeface="Bahnschrift Light SemiCondensed" panose="020B0502040204020203" pitchFamily="34" charset="0"/>
              </a:rPr>
            </a:br>
            <a:br>
              <a:rPr lang="en-US" sz="1800" dirty="0">
                <a:latin typeface="Bahnschrift Light SemiCondensed" panose="020B0502040204020203" pitchFamily="34" charset="0"/>
              </a:rPr>
            </a:br>
            <a:r>
              <a:rPr lang="en-US" sz="1800" dirty="0">
                <a:latin typeface="Bahnschrift Light SemiCondensed" panose="020B0502040204020203" pitchFamily="34" charset="0"/>
              </a:rPr>
              <a:t>then, </a:t>
            </a:r>
            <a:r>
              <a:rPr lang="en-US" sz="1800" dirty="0">
                <a:solidFill>
                  <a:schemeClr val="accent2">
                    <a:lumMod val="75000"/>
                  </a:schemeClr>
                </a:solidFill>
                <a:latin typeface="Bahnschrift Light SemiCondensed" panose="020B0502040204020203" pitchFamily="34" charset="0"/>
              </a:rPr>
              <a:t>my 6</a:t>
            </a:r>
            <a:r>
              <a:rPr lang="en-US" sz="1800" baseline="30000" dirty="0">
                <a:solidFill>
                  <a:schemeClr val="accent2">
                    <a:lumMod val="75000"/>
                  </a:schemeClr>
                </a:solidFill>
                <a:latin typeface="Bahnschrift Light SemiCondensed" panose="020B0502040204020203" pitchFamily="34" charset="0"/>
              </a:rPr>
              <a:t>th</a:t>
            </a:r>
            <a:r>
              <a:rPr lang="en-US" sz="1800" dirty="0">
                <a:solidFill>
                  <a:schemeClr val="accent2">
                    <a:lumMod val="75000"/>
                  </a:schemeClr>
                </a:solidFill>
                <a:latin typeface="Bahnschrift Light SemiCondensed" panose="020B0502040204020203" pitchFamily="34" charset="0"/>
              </a:rPr>
              <a:t> chart </a:t>
            </a:r>
            <a:r>
              <a:rPr lang="en-US" sz="1800" dirty="0">
                <a:latin typeface="Bahnschrift Light SemiCondensed" panose="020B0502040204020203" pitchFamily="34" charset="0"/>
              </a:rPr>
              <a:t>present in data chart slide . It shows that who are my top 5 players who have best strike rate in seasons 2018-2019. in this it tells for only the two seasons </a:t>
            </a:r>
            <a:r>
              <a:rPr lang="en-US" sz="1800" dirty="0" err="1">
                <a:latin typeface="Bahnschrift Light SemiCondensed" panose="020B0502040204020203" pitchFamily="34" charset="0"/>
              </a:rPr>
              <a:t>i.e</a:t>
            </a:r>
            <a:r>
              <a:rPr lang="en-US" sz="1800" dirty="0">
                <a:latin typeface="Bahnschrift Light SemiCondensed" panose="020B0502040204020203" pitchFamily="34" charset="0"/>
              </a:rPr>
              <a:t> </a:t>
            </a:r>
            <a:br>
              <a:rPr lang="en-US" sz="1800" dirty="0">
                <a:latin typeface="Bahnschrift Light SemiCondensed" panose="020B0502040204020203" pitchFamily="34" charset="0"/>
              </a:rPr>
            </a:br>
            <a:r>
              <a:rPr lang="en-US" sz="1800" dirty="0">
                <a:latin typeface="Bahnschrift Light SemiCondensed" panose="020B0502040204020203" pitchFamily="34" charset="0"/>
              </a:rPr>
              <a:t>2018-2019.so according to that list of player is mentioned and on top the values are shown with help of data labels</a:t>
            </a:r>
            <a:br>
              <a:rPr lang="en-US" sz="1800" dirty="0">
                <a:latin typeface="Bahnschrift Light SemiCondensed" panose="020B0502040204020203" pitchFamily="34" charset="0"/>
              </a:rPr>
            </a:br>
            <a:br>
              <a:rPr lang="en-US" sz="1800" dirty="0">
                <a:latin typeface="Bahnschrift Light SemiCondensed" panose="020B0502040204020203" pitchFamily="34" charset="0"/>
              </a:rPr>
            </a:br>
            <a:r>
              <a:rPr lang="en-US" sz="1800" dirty="0">
                <a:latin typeface="Bahnschrift Light SemiCondensed" panose="020B0502040204020203" pitchFamily="34" charset="0"/>
              </a:rPr>
              <a:t> </a:t>
            </a:r>
            <a:r>
              <a:rPr lang="en-US" sz="1800" dirty="0">
                <a:solidFill>
                  <a:schemeClr val="accent2">
                    <a:lumMod val="75000"/>
                  </a:schemeClr>
                </a:solidFill>
                <a:latin typeface="Bahnschrift Light SemiCondensed" panose="020B0502040204020203" pitchFamily="34" charset="0"/>
              </a:rPr>
              <a:t>7</a:t>
            </a:r>
            <a:r>
              <a:rPr lang="en-US" sz="1800" baseline="30000" dirty="0">
                <a:solidFill>
                  <a:schemeClr val="accent2">
                    <a:lumMod val="75000"/>
                  </a:schemeClr>
                </a:solidFill>
                <a:latin typeface="Bahnschrift Light SemiCondensed" panose="020B0502040204020203" pitchFamily="34" charset="0"/>
              </a:rPr>
              <a:t>th</a:t>
            </a:r>
            <a:r>
              <a:rPr lang="en-US" sz="1800" dirty="0">
                <a:solidFill>
                  <a:schemeClr val="accent2">
                    <a:lumMod val="75000"/>
                  </a:schemeClr>
                </a:solidFill>
                <a:latin typeface="Bahnschrift Light SemiCondensed" panose="020B0502040204020203" pitchFamily="34" charset="0"/>
              </a:rPr>
              <a:t> chart </a:t>
            </a:r>
            <a:r>
              <a:rPr lang="en-US" sz="1800" dirty="0">
                <a:latin typeface="Bahnschrift Light SemiCondensed" panose="020B0502040204020203" pitchFamily="34" charset="0"/>
              </a:rPr>
              <a:t>is for  my top 5 team who have won most number of toss. As top 5 teams is sorted and the number of wining tosses are also shown with data labels.</a:t>
            </a:r>
            <a:br>
              <a:rPr lang="en-US" sz="1800" dirty="0">
                <a:latin typeface="Bahnschrift Light SemiCondensed" panose="020B0502040204020203" pitchFamily="34" charset="0"/>
              </a:rPr>
            </a:br>
            <a:br>
              <a:rPr lang="en-US" sz="1800" dirty="0">
                <a:latin typeface="Bahnschrift Light SemiCondensed" panose="020B0502040204020203" pitchFamily="34" charset="0"/>
              </a:rPr>
            </a:br>
            <a:r>
              <a:rPr lang="en-US" sz="1800" dirty="0">
                <a:latin typeface="Bahnschrift Light SemiCondensed" panose="020B0502040204020203" pitchFamily="34" charset="0"/>
              </a:rPr>
              <a:t>Similarly, </a:t>
            </a:r>
            <a:r>
              <a:rPr lang="en-US" sz="1800" dirty="0">
                <a:solidFill>
                  <a:schemeClr val="accent2">
                    <a:lumMod val="75000"/>
                  </a:schemeClr>
                </a:solidFill>
                <a:latin typeface="Bahnschrift Light SemiCondensed" panose="020B0502040204020203" pitchFamily="34" charset="0"/>
              </a:rPr>
              <a:t>8</a:t>
            </a:r>
            <a:r>
              <a:rPr lang="en-US" sz="1800" baseline="30000" dirty="0">
                <a:solidFill>
                  <a:schemeClr val="accent2">
                    <a:lumMod val="75000"/>
                  </a:schemeClr>
                </a:solidFill>
                <a:latin typeface="Bahnschrift Light SemiCondensed" panose="020B0502040204020203" pitchFamily="34" charset="0"/>
              </a:rPr>
              <a:t>th</a:t>
            </a:r>
            <a:r>
              <a:rPr lang="en-US" sz="1800" dirty="0">
                <a:solidFill>
                  <a:schemeClr val="accent2">
                    <a:lumMod val="75000"/>
                  </a:schemeClr>
                </a:solidFill>
                <a:latin typeface="Bahnschrift Light SemiCondensed" panose="020B0502040204020203" pitchFamily="34" charset="0"/>
              </a:rPr>
              <a:t> chart </a:t>
            </a:r>
            <a:r>
              <a:rPr lang="en-US" sz="1800" dirty="0">
                <a:latin typeface="Bahnschrift Light SemiCondensed" panose="020B0502040204020203" pitchFamily="34" charset="0"/>
              </a:rPr>
              <a:t>present in data chart slide  2 shows the  bowling innings for all teams in all seasons. Here it has the complete list of all teams bowling innings by every teams </a:t>
            </a:r>
            <a:r>
              <a:rPr lang="en-US" sz="1800" dirty="0"/>
              <a:t>.</a:t>
            </a:r>
            <a:endParaRPr lang="en-IN" sz="1800" dirty="0"/>
          </a:p>
        </p:txBody>
      </p:sp>
      <p:pic>
        <p:nvPicPr>
          <p:cNvPr id="4" name="Audio 3">
            <a:hlinkClick r:id="" action="ppaction://media"/>
            <a:extLst>
              <a:ext uri="{FF2B5EF4-FFF2-40B4-BE49-F238E27FC236}">
                <a16:creationId xmlns:a16="http://schemas.microsoft.com/office/drawing/2014/main" id="{89966FB2-66DF-43AF-9164-F1E94FA0ABA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860434577"/>
      </p:ext>
    </p:extLst>
  </p:cSld>
  <p:clrMapOvr>
    <a:masterClrMapping/>
  </p:clrMapOvr>
  <p:transition spd="slow" advTm="49723">
    <p:pull dir="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8321A-6AFD-4C04-8FEB-BF422BB71A3B}"/>
              </a:ext>
            </a:extLst>
          </p:cNvPr>
          <p:cNvSpPr>
            <a:spLocks noGrp="1"/>
          </p:cNvSpPr>
          <p:nvPr>
            <p:ph type="title"/>
          </p:nvPr>
        </p:nvSpPr>
        <p:spPr>
          <a:xfrm>
            <a:off x="1" y="0"/>
            <a:ext cx="12192000" cy="6858000"/>
          </a:xfrm>
        </p:spPr>
        <p:txBody>
          <a:bodyPr anchor="t"/>
          <a:lstStyle/>
          <a:p>
            <a:r>
              <a:rPr lang="en-US" dirty="0"/>
              <a:t>Data set chart  - 3</a:t>
            </a:r>
            <a:br>
              <a:rPr lang="en-US" dirty="0"/>
            </a:br>
            <a:br>
              <a:rPr lang="en-US" dirty="0"/>
            </a:br>
            <a:endParaRPr lang="en-IN" dirty="0"/>
          </a:p>
        </p:txBody>
      </p:sp>
      <p:graphicFrame>
        <p:nvGraphicFramePr>
          <p:cNvPr id="3" name="Chart 2">
            <a:extLst>
              <a:ext uri="{FF2B5EF4-FFF2-40B4-BE49-F238E27FC236}">
                <a16:creationId xmlns:a16="http://schemas.microsoft.com/office/drawing/2014/main" id="{4957E2FF-41FF-456B-B113-62787C0EC2E6}"/>
              </a:ext>
            </a:extLst>
          </p:cNvPr>
          <p:cNvGraphicFramePr>
            <a:graphicFrameLocks/>
          </p:cNvGraphicFramePr>
          <p:nvPr>
            <p:extLst>
              <p:ext uri="{D42A27DB-BD31-4B8C-83A1-F6EECF244321}">
                <p14:modId xmlns:p14="http://schemas.microsoft.com/office/powerpoint/2010/main" val="1815593135"/>
              </p:ext>
            </p:extLst>
          </p:nvPr>
        </p:nvGraphicFramePr>
        <p:xfrm>
          <a:off x="0" y="917881"/>
          <a:ext cx="5999584" cy="298816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 name="Chart 4">
            <a:extLst>
              <a:ext uri="{FF2B5EF4-FFF2-40B4-BE49-F238E27FC236}">
                <a16:creationId xmlns:a16="http://schemas.microsoft.com/office/drawing/2014/main" id="{5248D664-36A7-4978-ACE4-DDFE197AC94D}"/>
              </a:ext>
            </a:extLst>
          </p:cNvPr>
          <p:cNvGraphicFramePr>
            <a:graphicFrameLocks/>
          </p:cNvGraphicFramePr>
          <p:nvPr>
            <p:extLst>
              <p:ext uri="{D42A27DB-BD31-4B8C-83A1-F6EECF244321}">
                <p14:modId xmlns:p14="http://schemas.microsoft.com/office/powerpoint/2010/main" val="4005172927"/>
              </p:ext>
            </p:extLst>
          </p:nvPr>
        </p:nvGraphicFramePr>
        <p:xfrm>
          <a:off x="5990253" y="909862"/>
          <a:ext cx="6201747" cy="298554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hart 6">
            <a:extLst>
              <a:ext uri="{FF2B5EF4-FFF2-40B4-BE49-F238E27FC236}">
                <a16:creationId xmlns:a16="http://schemas.microsoft.com/office/drawing/2014/main" id="{7F6A289C-9E14-461E-ABAA-886C266FD1FC}"/>
              </a:ext>
            </a:extLst>
          </p:cNvPr>
          <p:cNvGraphicFramePr>
            <a:graphicFrameLocks/>
          </p:cNvGraphicFramePr>
          <p:nvPr>
            <p:extLst>
              <p:ext uri="{D42A27DB-BD31-4B8C-83A1-F6EECF244321}">
                <p14:modId xmlns:p14="http://schemas.microsoft.com/office/powerpoint/2010/main" val="2017667438"/>
              </p:ext>
            </p:extLst>
          </p:nvPr>
        </p:nvGraphicFramePr>
        <p:xfrm>
          <a:off x="0" y="3928188"/>
          <a:ext cx="5990253" cy="292981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Chart 8">
            <a:extLst>
              <a:ext uri="{FF2B5EF4-FFF2-40B4-BE49-F238E27FC236}">
                <a16:creationId xmlns:a16="http://schemas.microsoft.com/office/drawing/2014/main" id="{437A9DB1-B903-4006-977B-6F0A8B35D569}"/>
              </a:ext>
            </a:extLst>
          </p:cNvPr>
          <p:cNvGraphicFramePr>
            <a:graphicFrameLocks/>
          </p:cNvGraphicFramePr>
          <p:nvPr>
            <p:extLst>
              <p:ext uri="{D42A27DB-BD31-4B8C-83A1-F6EECF244321}">
                <p14:modId xmlns:p14="http://schemas.microsoft.com/office/powerpoint/2010/main" val="1135926006"/>
              </p:ext>
            </p:extLst>
          </p:nvPr>
        </p:nvGraphicFramePr>
        <p:xfrm>
          <a:off x="6003684" y="3881535"/>
          <a:ext cx="6188316" cy="2976465"/>
        </p:xfrm>
        <a:graphic>
          <a:graphicData uri="http://schemas.openxmlformats.org/drawingml/2006/chart">
            <c:chart xmlns:c="http://schemas.openxmlformats.org/drawingml/2006/chart" xmlns:r="http://schemas.openxmlformats.org/officeDocument/2006/relationships" r:id="rId7"/>
          </a:graphicData>
        </a:graphic>
      </p:graphicFrame>
      <p:pic>
        <p:nvPicPr>
          <p:cNvPr id="6" name="Audio 5">
            <a:hlinkClick r:id="" action="ppaction://media"/>
            <a:extLst>
              <a:ext uri="{FF2B5EF4-FFF2-40B4-BE49-F238E27FC236}">
                <a16:creationId xmlns:a16="http://schemas.microsoft.com/office/drawing/2014/main" id="{D5D0ACDA-0133-4501-8F39-136DAB3F8C4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227075835"/>
      </p:ext>
    </p:extLst>
  </p:cSld>
  <p:clrMapOvr>
    <a:masterClrMapping/>
  </p:clrMapOvr>
  <mc:AlternateContent xmlns:mc="http://schemas.openxmlformats.org/markup-compatibility/2006">
    <mc:Choice xmlns:p14="http://schemas.microsoft.com/office/powerpoint/2010/main" Requires="p14">
      <p:transition spd="slow" p14:dur="3400" advTm="248718">
        <p14:reveal/>
      </p:transition>
    </mc:Choice>
    <mc:Fallback>
      <p:transition spd="slow" advTm="2487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Slice</Template>
  <TotalTime>798</TotalTime>
  <Words>1641</Words>
  <Application>Microsoft Office PowerPoint</Application>
  <PresentationFormat>Widescreen</PresentationFormat>
  <Paragraphs>79</Paragraphs>
  <Slides>11</Slides>
  <Notes>1</Notes>
  <HiddenSlides>0</HiddenSlides>
  <MMClips>11</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25" baseType="lpstr">
      <vt:lpstr>Arial</vt:lpstr>
      <vt:lpstr>Arial Black</vt:lpstr>
      <vt:lpstr>Bahnschrift</vt:lpstr>
      <vt:lpstr>Bahnschrift Light</vt:lpstr>
      <vt:lpstr>Bahnschrift Light Condensed</vt:lpstr>
      <vt:lpstr>Bahnschrift Light SemiCondensed</vt:lpstr>
      <vt:lpstr>Calibri</vt:lpstr>
      <vt:lpstr>Century Gothic</vt:lpstr>
      <vt:lpstr>Segoe UI Black</vt:lpstr>
      <vt:lpstr>TimesNewRomanPSMT</vt:lpstr>
      <vt:lpstr>Wingdings</vt:lpstr>
      <vt:lpstr>Wingdings 3</vt:lpstr>
      <vt:lpstr>Slice</vt:lpstr>
      <vt:lpstr>Microsoft Excel Worksheet</vt:lpstr>
      <vt:lpstr>EXCEL PROJECT  &amp; presentation    Prepared by : Kumar ankit    EXCEL PROJECT TOPIC : - </vt:lpstr>
      <vt:lpstr>INTRODUCTION </vt:lpstr>
      <vt:lpstr>Content : -  Excel project &amp; Presentation  introduction   slides on problem statement   data chart – 1  summary for data chart  slide - 1  data chart – 2  summary for data chart slide - 2  data chart - 3  summary slides for deep analysis, results or outcome for data chart - 3  conclusion  &amp; refrencE   </vt:lpstr>
      <vt:lpstr>Problem statement   top 6 batsman who played most no. of matches  top 5 batsman who have highest no of runs in all seasons   top 6 teams who have  most no. of 100s  top 6 batsman who have most no. of 6s in IPL career   top 5 batsman most no. of runs scored in all seasons  top 5 players who have best strike rate in season 2018-2019  top 5 team who won most no. of toss   bowling innings for all team in all seasons   top 6 wicket taking bowler  in season 2017-2019  top 5 bowlers who conceded most no of runs   top 5 bowlers who have best economy rate   top 5 team bowler who bowled most no of overs      </vt:lpstr>
      <vt:lpstr>Data chart   </vt:lpstr>
      <vt:lpstr>Executive summary explaining result of the analysis for data chart 1  As I have  made my excel project on the case study of ipl which have the complete data set  for the year 2016-2019   as I have complete data set for all seasons for all teams who played in the year 2016-2019 and according to that data set there are some problem statement defined and on that problem statement dashboard is being prepared.  For data chart slide 1  in the previous slide from the data chart 1 here is few outcome or results described : as my 1st chart shows for the top 5 player who played  most no. of matches &amp; on basis of that it is being highlited with colours which shows name of the player &amp;  percentage of scoring the highest runs .  Similary it is the same for 2nd  charts shown in data chart slide 1 Which shows most no of runs scored  by a team in all seasons &amp; well explained with the data labels which shows runs of each team and sorted from highest to lowest.  In the 3rd chart its tells about the top 5 team who won have most no. of 100s and similarly being sorted from highest no of 100s to lowest no. of 100s &amp; that no is being mentioned by data label itself   now, my 4th chart present in data chart slide 1 describes about the top six batsman who have most no. of 6’s in ipl career. As it Is showing the data for for seasons 2016-2019 &amp; the players are being sorted accordingly from highest no of 6s to lowest no. of 6s and the value is being shown with the data labels for each season 6s    </vt:lpstr>
      <vt:lpstr>Data set chart – 2  </vt:lpstr>
      <vt:lpstr>Summary / outcome for data chart slide –  2  my 2nd data chart slide – 2.  my 5th chart shows most no. of runs scored by  top 5 player  in all seasons .it gives the list of top 5 player and also shows the most number of runs with the help of data label present in top   then, my 6th chart present in data chart slide . It shows that who are my top 5 players who have best strike rate in seasons 2018-2019. in this it tells for only the two seasons i.e  2018-2019.so according to that list of player is mentioned and on top the values are shown with help of data labels   7th chart is for  my top 5 team who have won most number of toss. As top 5 teams is sorted and the number of wining tosses are also shown with data labels.  Similarly, 8th chart present in data chart slide  2 shows the  bowling innings for all teams in all seasons. Here it has the complete list of all teams bowling innings by every teams .</vt:lpstr>
      <vt:lpstr>Data set chart  - 3  </vt:lpstr>
      <vt:lpstr>Summary /outcome  for data chat slide – 3  in data chart slide 3 here it also explains the four chart present it.  In 9th chart of data chart slide 3 it shows the top 6 bowler who have taken most no of wickets in season for ipl 2017-2019. and for each year it display some result which is shown at the top of graph by data label which is actually the values as no. of wickets taken by bowler in each year and sorted accordingly from highest to lowest   in 10th chart present in data chart slide it gives the outcome as top 5 bowler who have highest economy rate in season for 2017-2019. which is generally shown by line graph with markers . And it also display the top 5 bowler with their best bowling economy rate and the  values are shown at top of the dot present in the line graph with markers and sorted similarly with highest to lowest.  In  11th chart shows the graph for the top 5 bowlers who have bowled most number of overs in all season . As from 2016 – 2019. and in this chart players have been marked with different colour according to the highest  no. of overs  bowled &amp; sorted accordingly .  Lastly , in 12th data chart  present in data chart slide 3. it basically gives a view on the top 5 bowlers who have conceded most no of runs during his over for the season of 2017 – 2019. on basis of that  players have been arranged in order of highest runs conceding bowler in first &amp; less runs conceding bowler in last . As shown in data chart  and the  runs conceded is also shown for every year in the top with the data labels .</vt:lpstr>
      <vt:lpstr>Conclusion :  for every project conclusions matters a lot .my project and presentation have also some conclusions  conclusion gives the basic brief for whole project  and I would like to do as well . hence I would give rest to my project by giving a final conclusion on my topic : Indian premier league case study for the seasons of 2016-2019.  as my power point slides are related to the case study of ipl &amp; while doing analysis on that data set there are some problem statement . With that problem statement every chart is prepared and shown in presentation and dashboard .  Every data chart slides are explained after every chart slides .  This topic of the  project basically concludes that we are now able to find the following :  1.  who are my top 5 player who have the highest runs scorer in ipl  2. who are the top 5 teams who won most no of toss   3. who are the most wicket taking bowlers   4. which bowler have the best economy rate in as per given seasons.       REFRENCE    source of data : https://www.kaggle.com/datasets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 PROJECT presentation    Prepared by :Kumar ankit</dc:title>
  <dc:creator>Kumar Ankit</dc:creator>
  <cp:lastModifiedBy>Kumar Ankit</cp:lastModifiedBy>
  <cp:revision>54</cp:revision>
  <dcterms:created xsi:type="dcterms:W3CDTF">2020-12-09T17:16:43Z</dcterms:created>
  <dcterms:modified xsi:type="dcterms:W3CDTF">2021-03-23T09:34:45Z</dcterms:modified>
</cp:coreProperties>
</file>

<file path=docProps/thumbnail.jpeg>
</file>